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72" r:id="rId1"/>
  </p:sldMasterIdLst>
  <p:notesMasterIdLst>
    <p:notesMasterId r:id="rId56"/>
  </p:notesMasterIdLst>
  <p:sldIdLst>
    <p:sldId id="259" r:id="rId2"/>
    <p:sldId id="1284" r:id="rId3"/>
    <p:sldId id="1286" r:id="rId4"/>
    <p:sldId id="256" r:id="rId5"/>
    <p:sldId id="806" r:id="rId6"/>
    <p:sldId id="1275" r:id="rId7"/>
    <p:sldId id="842" r:id="rId8"/>
    <p:sldId id="1281" r:id="rId9"/>
    <p:sldId id="843" r:id="rId10"/>
    <p:sldId id="1283" r:id="rId11"/>
    <p:sldId id="821" r:id="rId12"/>
    <p:sldId id="1274" r:id="rId13"/>
    <p:sldId id="1126" r:id="rId14"/>
    <p:sldId id="822" r:id="rId15"/>
    <p:sldId id="1272" r:id="rId16"/>
    <p:sldId id="1273" r:id="rId17"/>
    <p:sldId id="799" r:id="rId18"/>
    <p:sldId id="824" r:id="rId19"/>
    <p:sldId id="510" r:id="rId20"/>
    <p:sldId id="808" r:id="rId21"/>
    <p:sldId id="814" r:id="rId22"/>
    <p:sldId id="800" r:id="rId23"/>
    <p:sldId id="504" r:id="rId24"/>
    <p:sldId id="524" r:id="rId25"/>
    <p:sldId id="281" r:id="rId26"/>
    <p:sldId id="832" r:id="rId27"/>
    <p:sldId id="424" r:id="rId28"/>
    <p:sldId id="514" r:id="rId29"/>
    <p:sldId id="810" r:id="rId30"/>
    <p:sldId id="604" r:id="rId31"/>
    <p:sldId id="597" r:id="rId32"/>
    <p:sldId id="716" r:id="rId33"/>
    <p:sldId id="596" r:id="rId34"/>
    <p:sldId id="840" r:id="rId35"/>
    <p:sldId id="818" r:id="rId36"/>
    <p:sldId id="841" r:id="rId37"/>
    <p:sldId id="527" r:id="rId38"/>
    <p:sldId id="740" r:id="rId39"/>
    <p:sldId id="742" r:id="rId40"/>
    <p:sldId id="745" r:id="rId41"/>
    <p:sldId id="747" r:id="rId42"/>
    <p:sldId id="273" r:id="rId43"/>
    <p:sldId id="271" r:id="rId44"/>
    <p:sldId id="825" r:id="rId45"/>
    <p:sldId id="846" r:id="rId46"/>
    <p:sldId id="819" r:id="rId47"/>
    <p:sldId id="812" r:id="rId48"/>
    <p:sldId id="826" r:id="rId49"/>
    <p:sldId id="828" r:id="rId50"/>
    <p:sldId id="829" r:id="rId51"/>
    <p:sldId id="831" r:id="rId52"/>
    <p:sldId id="833" r:id="rId53"/>
    <p:sldId id="1285" r:id="rId54"/>
    <p:sldId id="258" r:id="rId55"/>
  </p:sldIdLst>
  <p:sldSz cx="12192000" cy="6858000"/>
  <p:notesSz cx="6858000" cy="9144000"/>
  <p:embeddedFontLst>
    <p:embeddedFont>
      <p:font typeface="Open Sans" panose="020B0606030504020204" pitchFamily="34" charset="0"/>
      <p:regular r:id="rId57"/>
      <p:bold r:id="rId58"/>
      <p:italic r:id="rId59"/>
      <p:boldItalic r:id="rId60"/>
    </p:embeddedFont>
    <p:embeddedFont>
      <p:font typeface="Oswald" panose="00000500000000000000" pitchFamily="2" charset="-18"/>
      <p:regular r:id="rId61"/>
      <p:bold r:id="rId62"/>
    </p:embeddedFont>
    <p:embeddedFont>
      <p:font typeface="Raleway" pitchFamily="2" charset="-18"/>
      <p:regular r:id="rId63"/>
      <p:bold r:id="rId64"/>
      <p:italic r:id="rId65"/>
      <p:boldItalic r:id="rId66"/>
    </p:embeddedFont>
  </p:embeddedFontLst>
  <p:defaultTextStyle>
    <a:defPPr>
      <a:defRPr lang="en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AF42"/>
    <a:srgbClr val="589541"/>
    <a:srgbClr val="1648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67"/>
    <p:restoredTop sz="88052" autoAdjust="0"/>
  </p:normalViewPr>
  <p:slideViewPr>
    <p:cSldViewPr snapToGrid="0">
      <p:cViewPr varScale="1">
        <p:scale>
          <a:sx n="59" d="100"/>
          <a:sy n="59" d="100"/>
        </p:scale>
        <p:origin x="117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7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2.fntdata"/><Relationship Id="rId66" Type="http://schemas.openxmlformats.org/officeDocument/2006/relationships/font" Target="fonts/font10.fntdata"/><Relationship Id="rId5" Type="http://schemas.openxmlformats.org/officeDocument/2006/relationships/slide" Target="slides/slide4.xml"/><Relationship Id="rId61" Type="http://schemas.openxmlformats.org/officeDocument/2006/relationships/font" Target="fonts/font5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8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3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6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2499CE-A002-4986-91C3-EA53B404374D}" type="datetimeFigureOut">
              <a:rPr lang="sl-SI" smtClean="0"/>
              <a:t>6. 09. 2024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B37EC-1ABF-4A00-B988-EF9DE96B7AE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98714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4C110-8CBB-463B-99AF-17A12FED953E}" type="slidenum">
              <a:rPr lang="sl-SI" smtClean="0"/>
              <a:t>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53765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sz="1200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D38013-48FE-41CC-A1F0-ECAF3E03F98A}" type="slidenum">
              <a:rPr lang="sl-SI" smtClean="0"/>
              <a:t>13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571066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15D8-CA62-4174-8A9B-C11140948FC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8387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D38013-48FE-41CC-A1F0-ECAF3E03F98A}" type="slidenum">
              <a:rPr lang="sl-SI" smtClean="0"/>
              <a:t>15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797609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15D8-CA62-4174-8A9B-C11140948FC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2853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15D8-CA62-4174-8A9B-C11140948FC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8153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sl-SI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5696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0551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15D8-CA62-4174-8A9B-C11140948FC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4339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800" b="0" i="0" u="none" strike="noStrike" baseline="0" dirty="0">
              <a:solidFill>
                <a:srgbClr val="000000"/>
              </a:solidFill>
              <a:latin typeface="Raleway" pitchFamily="2" charset="-1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15D8-CA62-4174-8A9B-C11140948FC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069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15D8-CA62-4174-8A9B-C11140948FC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375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15D8-CA62-4174-8A9B-C11140948FC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202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4C110-8CBB-463B-99AF-17A12FED953E}" type="slidenum">
              <a:rPr lang="sl-SI" smtClean="0"/>
              <a:t>24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208658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4C110-8CBB-463B-99AF-17A12FED953E}" type="slidenum">
              <a:rPr lang="sl-SI" smtClean="0"/>
              <a:t>25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824084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15D8-CA62-4174-8A9B-C11140948FC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4699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15D8-CA62-4174-8A9B-C11140948FC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5854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15D8-CA62-4174-8A9B-C11140948FC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0195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15D8-CA62-4174-8A9B-C11140948FC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0487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15D8-CA62-4174-8A9B-C11140948FC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5820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6C91A-B745-4500-AEBD-79A5BABCBFD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8647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15D8-CA62-4174-8A9B-C11140948FC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2955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15D8-CA62-4174-8A9B-C11140948FC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055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15D8-CA62-4174-8A9B-C11140948FC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8391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15D8-CA62-4174-8A9B-C11140948FC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3461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05c24c2675_0_5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g205c24c2675_0_5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endParaRPr lang="en-GB" sz="1800" b="0" i="0" u="none" strike="noStrike" baseline="0" dirty="0">
              <a:solidFill>
                <a:srgbClr val="000000"/>
              </a:solidFill>
              <a:latin typeface="Raleway" pitchFamily="2" charset="-18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918710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05c24c2675_0_5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g205c24c2675_0_5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sl-SI" sz="11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8074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42034267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856452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15D8-CA62-4174-8A9B-C11140948FC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8045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15D8-CA62-4174-8A9B-C11140948FC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4706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15D8-CA62-4174-8A9B-C11140948FC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8003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15D8-CA62-4174-8A9B-C11140948FC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56248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15D8-CA62-4174-8A9B-C11140948FC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766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15D8-CA62-4174-8A9B-C11140948FC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39768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15D8-CA62-4174-8A9B-C11140948FC1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86537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15D8-CA62-4174-8A9B-C11140948FC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64240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15D8-CA62-4174-8A9B-C11140948FC1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53508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15D8-CA62-4174-8A9B-C11140948FC1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778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4B37EC-1ABF-4A00-B988-EF9DE96B7AED}" type="slidenum">
              <a:rPr lang="sl-SI" smtClean="0"/>
              <a:t>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85518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15D8-CA62-4174-8A9B-C11140948FC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7529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15D8-CA62-4174-8A9B-C11140948FC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2899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80990" indent="-38099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sl-SI" sz="1200" dirty="0">
              <a:solidFill>
                <a:srgbClr val="FF0000"/>
              </a:solidFill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15D8-CA62-4174-8A9B-C11140948FC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9181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4B37EC-1ABF-4A00-B988-EF9DE96B7AED}" type="slidenum">
              <a:rPr lang="sl-SI" smtClean="0"/>
              <a:t>12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73202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rva str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41045-5494-79EB-23F7-6D583ACEE7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6223" y="2401208"/>
            <a:ext cx="7275226" cy="138313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rgbClr val="16488A"/>
                </a:solidFill>
                <a:latin typeface="Oswald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6A2ABD-09FA-1B71-1780-B65FC393FB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6223" y="3799840"/>
            <a:ext cx="7275226" cy="1188231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58954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13C602-68A0-ECAF-6533-45C4191FFE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46222" y="4988072"/>
            <a:ext cx="2743200" cy="365125"/>
          </a:xfrm>
        </p:spPr>
        <p:txBody>
          <a:bodyPr/>
          <a:lstStyle>
            <a:lvl1pPr>
              <a:defRPr>
                <a:solidFill>
                  <a:srgbClr val="16488A"/>
                </a:solidFill>
              </a:defRPr>
            </a:lvl1pPr>
          </a:lstStyle>
          <a:p>
            <a:r>
              <a:rPr lang="en-SI"/>
              <a:t>Kraj in datum dogodka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36E0299-4B35-FF95-F3CD-BD13D689F8D5}"/>
              </a:ext>
            </a:extLst>
          </p:cNvPr>
          <p:cNvGrpSpPr/>
          <p:nvPr userDrawn="1"/>
        </p:nvGrpSpPr>
        <p:grpSpPr>
          <a:xfrm>
            <a:off x="0" y="40808"/>
            <a:ext cx="12192000" cy="6840187"/>
            <a:chOff x="0" y="40808"/>
            <a:chExt cx="12192000" cy="684018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F40B91E-83E7-EA3E-A200-4054485BEB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40808"/>
              <a:ext cx="12192000" cy="684018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60F2CE7-BB7F-7D68-39BE-3A02D3E7A1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051300" y="5851173"/>
              <a:ext cx="2139950" cy="997769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DAD35DB-F9D3-0F78-011F-71C26A03000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3990" y="5811671"/>
            <a:ext cx="5772946" cy="106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252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sebinska str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DE0D32-6CAB-131F-9AC4-E169A62397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644369"/>
            <a:ext cx="2671763" cy="12032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16B1DE-D356-88AB-FC5E-B725DEDA81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88399" y="5946151"/>
            <a:ext cx="3790951" cy="70219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5610B22-651D-BD30-6979-79FC70F72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717" y="576141"/>
            <a:ext cx="10998758" cy="1101934"/>
          </a:xfrm>
        </p:spPr>
        <p:txBody>
          <a:bodyPr anchor="t">
            <a:normAutofit/>
          </a:bodyPr>
          <a:lstStyle>
            <a:lvl1pPr>
              <a:defRPr sz="3600">
                <a:solidFill>
                  <a:srgbClr val="16488A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E9F8042-A057-82C6-3AC0-AD11060B18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717" y="1768510"/>
            <a:ext cx="10998758" cy="3894788"/>
          </a:xfrm>
        </p:spPr>
        <p:txBody>
          <a:bodyPr/>
          <a:lstStyle>
            <a:lvl1pPr>
              <a:defRPr>
                <a:solidFill>
                  <a:srgbClr val="16488A"/>
                </a:solidFill>
              </a:defRPr>
            </a:lvl1pPr>
            <a:lvl2pPr>
              <a:defRPr>
                <a:solidFill>
                  <a:srgbClr val="16488A"/>
                </a:solidFill>
              </a:defRPr>
            </a:lvl2pPr>
            <a:lvl3pPr>
              <a:defRPr>
                <a:solidFill>
                  <a:srgbClr val="16488A"/>
                </a:solidFill>
              </a:defRPr>
            </a:lvl3pPr>
            <a:lvl4pPr>
              <a:defRPr>
                <a:solidFill>
                  <a:srgbClr val="16488A"/>
                </a:solidFill>
              </a:defRPr>
            </a:lvl4pPr>
            <a:lvl5pPr>
              <a:defRPr>
                <a:solidFill>
                  <a:srgbClr val="16488A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C9162EA5-028F-78AD-866B-2A33CE9E7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4396" y="560750"/>
            <a:ext cx="432079" cy="365125"/>
          </a:xfrm>
        </p:spPr>
        <p:txBody>
          <a:bodyPr/>
          <a:lstStyle>
            <a:lvl1pPr algn="r">
              <a:defRPr/>
            </a:lvl1pPr>
          </a:lstStyle>
          <a:p>
            <a:fld id="{A57E4F62-0C26-9049-9289-00ADBE0AB81C}" type="slidenum">
              <a:rPr lang="en-SI"/>
              <a:pPr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841369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dnja str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BADACBB-3CB3-1290-0E38-B625118A0741}"/>
              </a:ext>
            </a:extLst>
          </p:cNvPr>
          <p:cNvGrpSpPr/>
          <p:nvPr userDrawn="1"/>
        </p:nvGrpSpPr>
        <p:grpSpPr>
          <a:xfrm>
            <a:off x="0" y="40808"/>
            <a:ext cx="12192000" cy="6840187"/>
            <a:chOff x="0" y="40808"/>
            <a:chExt cx="12192000" cy="684018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4DF5D3A-8F8D-BA3D-C4BF-F9AE889206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40808"/>
              <a:ext cx="12192000" cy="684018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FC4E622-9ECE-0E52-F612-DFD92FD78D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051300" y="5851173"/>
              <a:ext cx="2139950" cy="997769"/>
            </a:xfrm>
            <a:prstGeom prst="rect">
              <a:avLst/>
            </a:prstGeom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4E4B8108-2D80-E0A1-8EDF-00B654D5F37B}"/>
              </a:ext>
            </a:extLst>
          </p:cNvPr>
          <p:cNvSpPr txBox="1">
            <a:spLocks/>
          </p:cNvSpPr>
          <p:nvPr userDrawn="1"/>
        </p:nvSpPr>
        <p:spPr>
          <a:xfrm>
            <a:off x="1497507" y="3358856"/>
            <a:ext cx="6400623" cy="142851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6488A"/>
                </a:solidFill>
                <a:latin typeface="Oswald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100" b="1" u="sng" kern="100">
                <a:solidFill>
                  <a:srgbClr val="73AF4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pravicni-prehod-zasavja.si</a:t>
            </a:r>
            <a:br>
              <a:rPr lang="sl-SI" sz="1100" b="1" kern="100">
                <a:solidFill>
                  <a:srgbClr val="73AF4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sl-SI" sz="1100" b="1" kern="100">
                <a:solidFill>
                  <a:srgbClr val="73AF4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sl-SI" sz="1100" b="1" kern="1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Center za pravični prehod Zasavja </a:t>
            </a:r>
            <a:br>
              <a:rPr lang="sl-SI" sz="1100" b="0" i="1" kern="1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sl-SI" sz="1100" b="0" i="1" kern="1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Zasavje Just Transition Center</a:t>
            </a:r>
          </a:p>
          <a:p>
            <a:pPr>
              <a:lnSpc>
                <a:spcPct val="170000"/>
              </a:lnSpc>
              <a:tabLst>
                <a:tab pos="2865755" algn="ctr"/>
                <a:tab pos="5731510" algn="r"/>
                <a:tab pos="5731510" algn="r"/>
              </a:tabLst>
            </a:pPr>
            <a:r>
              <a:rPr lang="sl-SI" sz="1100" b="1" kern="1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 </a:t>
            </a:r>
            <a:r>
              <a:rPr lang="sl-SI" sz="1100" b="0" kern="1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+386 (0)8 38 49 500 | </a:t>
            </a:r>
            <a:r>
              <a:rPr lang="sl-SI" sz="1100" b="1" kern="1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  </a:t>
            </a:r>
            <a:r>
              <a:rPr lang="sl-SI" sz="1100" b="0" kern="1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info@pravicni-prehod-zasavja.si</a:t>
            </a:r>
          </a:p>
          <a:p>
            <a:pPr>
              <a:lnSpc>
                <a:spcPct val="170000"/>
              </a:lnSpc>
              <a:tabLst>
                <a:tab pos="2865755" algn="ctr"/>
                <a:tab pos="5731510" algn="r"/>
                <a:tab pos="5731510" algn="r"/>
              </a:tabLst>
            </a:pPr>
            <a:r>
              <a:rPr lang="sl-SI" sz="1100" b="0" kern="1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Kolodvorska cesta 2, 1410 Zagorje ob Savi, Slovenija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624E142-BE87-295C-D83A-86CC408E29F5}"/>
              </a:ext>
            </a:extLst>
          </p:cNvPr>
          <p:cNvSpPr/>
          <p:nvPr userDrawn="1"/>
        </p:nvSpPr>
        <p:spPr>
          <a:xfrm>
            <a:off x="6969760" y="0"/>
            <a:ext cx="522224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BBCC5D-55B0-E759-6D2A-2A98CDEE8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3990" y="5811671"/>
            <a:ext cx="5772946" cy="106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85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299F2-4EB2-555C-B5AA-55EAC82A0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9CD93D-D332-8FE2-1463-3BA574A0C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8361-C7C8-49DD-8416-7C34A99214D2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067892-DA9A-72F1-41F9-7B92FA6BC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DB3289-786D-7AC8-1BB2-CB783A444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06BD9-AFC7-4034-AD4F-588FEEFC79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8931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6FA9C0-9FC1-A1E7-7823-045E1E7C6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8361-C7C8-49DD-8416-7C34A99214D2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B805C3-91BB-4D21-85C8-E70D0C00B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C4B88A-6AD0-1856-3900-EA4CFB6B6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06BD9-AFC7-4034-AD4F-588FEEFC79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2474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37E6B-A88B-293A-DC40-AAB5B0C6B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A08A0-E2CF-2A8B-7C7F-CA4D587A16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191BDC-A773-9F45-C474-9D301D764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8361-C7C8-49DD-8416-7C34A99214D2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00B87-4DC9-0EF8-531F-97DB5107E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5ED043-E5A3-B171-4EC5-9CD005460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06BD9-AFC7-4034-AD4F-588FEEFC79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3798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789129-1C11-4732-07E5-12464DF45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56B094-4B35-6A03-0859-D61D7B92CA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A66ECF-65DF-270E-1A3E-5A1E31F81D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0D32EE56-0BED-0546-BEED-CF0CA309FEED}" type="datetimeFigureOut">
              <a:rPr lang="en-SI"/>
              <a:pPr/>
              <a:t>09/06/2024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45C45A-7DBB-D3CB-C40F-4F69A7CD3D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62DFCC-FE1B-6C21-4604-2822E08C04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A57E4F62-0C26-9049-9289-00ADBE0AB81C}" type="slidenum">
              <a:rPr lang="en-SI"/>
              <a:pPr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426449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4" r:id="rId2"/>
    <p:sldLayoutId id="2147483686" r:id="rId3"/>
    <p:sldLayoutId id="2147483687" r:id="rId4"/>
    <p:sldLayoutId id="2147483688" r:id="rId5"/>
    <p:sldLayoutId id="2147483689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6488A"/>
          </a:solidFill>
          <a:latin typeface="Oswa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6488A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6488A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6488A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6488A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6488A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z3CWXQrgVo&amp;t=170s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linkedin.com/in/katja-trop-b8254110" TargetMode="External"/><Relationship Id="rId2" Type="http://schemas.openxmlformats.org/officeDocument/2006/relationships/hyperlink" Target="mailto:tropkatja22@gmail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resulation.eu/en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sgtoday.com/" TargetMode="External"/><Relationship Id="rId2" Type="http://schemas.openxmlformats.org/officeDocument/2006/relationships/hyperlink" Target="https://circulab.academy/circular-economy-tools/circular-canvas-business-models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ea-college.si/predstavitev-znanstvene-monografije-krozno-podjetnistvo/" TargetMode="External"/><Relationship Id="rId4" Type="http://schemas.openxmlformats.org/officeDocument/2006/relationships/hyperlink" Target="https://www.ellenmacarthurfoundation.org/about-us/ellens-story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sasb.org/standards/materiality-finder/find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ratecta.exchange/the-94-topics-of-the-materiality-analysis-of-csrd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hyperlink" Target="https://sdgs.un.org/goals" TargetMode="External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image" Target="../media/image45.pn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emf"/><Relationship Id="rId4" Type="http://schemas.openxmlformats.org/officeDocument/2006/relationships/package" Target="../embeddings/Microsoft_Excel_Worksheet.xlsx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me-enterprize.com/white-paper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17442CE-4D80-C23B-812B-8FC16F8811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/>
              <a:t>Kraticam dajmo vsebino</a:t>
            </a:r>
            <a:endParaRPr lang="en-SI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BED8779-A8E0-7FF6-6DAA-226BE35D5A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dirty="0"/>
              <a:t>Katja Trop, MBA</a:t>
            </a:r>
          </a:p>
          <a:p>
            <a:r>
              <a:rPr lang="sl-SI" dirty="0"/>
              <a:t>Mag. Sonja Klopčič, AEIOU </a:t>
            </a:r>
            <a:r>
              <a:rPr lang="sl-SI" dirty="0" err="1"/>
              <a:t>Universe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767967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45EC14-A016-A417-4984-F089C3840BB2}"/>
              </a:ext>
            </a:extLst>
          </p:cNvPr>
          <p:cNvSpPr txBox="1"/>
          <p:nvPr/>
        </p:nvSpPr>
        <p:spPr>
          <a:xfrm>
            <a:off x="133352" y="1579171"/>
            <a:ext cx="4584713" cy="2718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133" dirty="0">
                <a:solidFill>
                  <a:srgbClr val="3E4951"/>
                </a:solidFill>
                <a:latin typeface="Source Sans"/>
              </a:rPr>
              <a:t>EU taksonomija: financiranje dejavnosti, ki prispevajo k okoljskim ciljem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133" dirty="0">
                <a:solidFill>
                  <a:srgbClr val="3E4951"/>
                </a:solidFill>
                <a:latin typeface="Source Sans"/>
              </a:rPr>
              <a:t>„ne škodi bistveno“: ne podpirajo se gospodarske dejavnosti, ki bistveno škodujejo kateremu koli od okoljskih ciljev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133" dirty="0">
                <a:solidFill>
                  <a:srgbClr val="3E4951"/>
                </a:solidFill>
                <a:latin typeface="Source Sans"/>
              </a:rPr>
              <a:t>celoten ŽCI</a:t>
            </a:r>
            <a:endParaRPr lang="en-GB" sz="2133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D1B1E3-460B-891C-1CFF-4AF856B2CC32}"/>
              </a:ext>
            </a:extLst>
          </p:cNvPr>
          <p:cNvSpPr txBox="1"/>
          <p:nvPr/>
        </p:nvSpPr>
        <p:spPr>
          <a:xfrm>
            <a:off x="252436" y="786321"/>
            <a:ext cx="4554757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l-SI" sz="3733" b="1" dirty="0">
                <a:solidFill>
                  <a:schemeClr val="accent6">
                    <a:lumMod val="75000"/>
                  </a:schemeClr>
                </a:solidFill>
                <a:latin typeface="Oswald" panose="00000500000000000000" pitchFamily="2" charset="-18"/>
              </a:rPr>
              <a:t>„DNSH“</a:t>
            </a:r>
          </a:p>
        </p:txBody>
      </p:sp>
      <p:sp>
        <p:nvSpPr>
          <p:cNvPr id="2" name="Pravokotnik 3">
            <a:extLst>
              <a:ext uri="{FF2B5EF4-FFF2-40B4-BE49-F238E27FC236}">
                <a16:creationId xmlns:a16="http://schemas.microsoft.com/office/drawing/2014/main" id="{D1065365-E99E-C292-FA86-3C2495405C14}"/>
              </a:ext>
            </a:extLst>
          </p:cNvPr>
          <p:cNvSpPr/>
          <p:nvPr/>
        </p:nvSpPr>
        <p:spPr>
          <a:xfrm>
            <a:off x="4607041" y="0"/>
            <a:ext cx="200152" cy="6858000"/>
          </a:xfrm>
          <a:prstGeom prst="rect">
            <a:avLst/>
          </a:prstGeom>
          <a:solidFill>
            <a:srgbClr val="91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8CDD188-1362-77DC-910C-9558EB4EDC5D}"/>
              </a:ext>
            </a:extLst>
          </p:cNvPr>
          <p:cNvGrpSpPr/>
          <p:nvPr/>
        </p:nvGrpSpPr>
        <p:grpSpPr>
          <a:xfrm>
            <a:off x="5000626" y="5551221"/>
            <a:ext cx="7279481" cy="1200329"/>
            <a:chOff x="5000626" y="5528366"/>
            <a:chExt cx="7279481" cy="120032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F4D8C01-C358-A140-237E-CF14FF22DC6A}"/>
                </a:ext>
              </a:extLst>
            </p:cNvPr>
            <p:cNvSpPr txBox="1"/>
            <p:nvPr/>
          </p:nvSpPr>
          <p:spPr>
            <a:xfrm>
              <a:off x="5000626" y="5528366"/>
              <a:ext cx="7279481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buClr>
                  <a:schemeClr val="accent6">
                    <a:lumMod val="75000"/>
                  </a:schemeClr>
                </a:buClr>
                <a:buFont typeface="Arial" panose="020B0604020202020204" pitchFamily="34" charset="0"/>
                <a:buChar char="•"/>
              </a:pPr>
              <a:r>
                <a:rPr lang="sl-SI" sz="2400" b="1" dirty="0">
                  <a:solidFill>
                    <a:srgbClr val="3E4951"/>
                  </a:solidFill>
                  <a:latin typeface="Source Sans"/>
                </a:rPr>
                <a:t>Varstvo in ohranjanje biotske raznovrstnosti in ekosistemov</a:t>
              </a:r>
            </a:p>
            <a:p>
              <a:pPr>
                <a:buClr>
                  <a:schemeClr val="accent6">
                    <a:lumMod val="75000"/>
                  </a:schemeClr>
                </a:buClr>
              </a:pPr>
              <a:r>
                <a:rPr lang="sl-SI" sz="2400" dirty="0">
                  <a:solidFill>
                    <a:srgbClr val="3E4951"/>
                  </a:solidFill>
                  <a:latin typeface="Source Sans"/>
                </a:rPr>
                <a:t>         </a:t>
              </a:r>
              <a:r>
                <a:rPr lang="sl-SI" dirty="0">
                  <a:solidFill>
                    <a:srgbClr val="3E4951"/>
                  </a:solidFill>
                  <a:latin typeface="Source Sans"/>
                </a:rPr>
                <a:t>odpornost ekosistemov, ohranjanje habitatov in vrst</a:t>
              </a:r>
              <a:endParaRPr lang="sl-SI" sz="2400" dirty="0">
                <a:solidFill>
                  <a:srgbClr val="3E4951"/>
                </a:solidFill>
                <a:latin typeface="Source San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51CDD0F-D9BF-096E-8160-6118FE3A2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79230" y="6299474"/>
              <a:ext cx="328612" cy="328612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235EB28-FA2C-E14E-8C87-0354856E805C}"/>
              </a:ext>
            </a:extLst>
          </p:cNvPr>
          <p:cNvGrpSpPr/>
          <p:nvPr/>
        </p:nvGrpSpPr>
        <p:grpSpPr>
          <a:xfrm>
            <a:off x="4936329" y="123221"/>
            <a:ext cx="5425680" cy="830997"/>
            <a:chOff x="4936329" y="123221"/>
            <a:chExt cx="5425680" cy="83099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CB724A1-5DAB-CD99-456B-B452182EA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93501" y="562798"/>
              <a:ext cx="328612" cy="32861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0261ABA-2876-F5BE-B331-DA188F5C652B}"/>
                </a:ext>
              </a:extLst>
            </p:cNvPr>
            <p:cNvSpPr txBox="1"/>
            <p:nvPr/>
          </p:nvSpPr>
          <p:spPr>
            <a:xfrm>
              <a:off x="4936329" y="123221"/>
              <a:ext cx="542568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buClr>
                  <a:schemeClr val="accent6">
                    <a:lumMod val="75000"/>
                  </a:schemeClr>
                </a:buClr>
                <a:buFont typeface="Arial" panose="020B0604020202020204" pitchFamily="34" charset="0"/>
                <a:buChar char="•"/>
              </a:pPr>
              <a:r>
                <a:rPr lang="sl-SI" sz="2400" b="1" dirty="0">
                  <a:solidFill>
                    <a:srgbClr val="3E4951"/>
                  </a:solidFill>
                  <a:latin typeface="Source Sans"/>
                </a:rPr>
                <a:t>Blažitev podnebnih sprememb</a:t>
              </a:r>
            </a:p>
            <a:p>
              <a:pPr>
                <a:buClr>
                  <a:schemeClr val="accent6">
                    <a:lumMod val="75000"/>
                  </a:schemeClr>
                </a:buClr>
              </a:pPr>
              <a:r>
                <a:rPr lang="sl-SI" sz="2400" dirty="0">
                  <a:solidFill>
                    <a:srgbClr val="3E4951"/>
                  </a:solidFill>
                  <a:latin typeface="Source Sans"/>
                </a:rPr>
                <a:t>         </a:t>
              </a:r>
              <a:r>
                <a:rPr lang="sl-SI" dirty="0">
                  <a:solidFill>
                    <a:srgbClr val="3E4951"/>
                  </a:solidFill>
                  <a:latin typeface="Source Sans"/>
                </a:rPr>
                <a:t>bistveno povečanje emisij</a:t>
              </a:r>
              <a:endParaRPr lang="sl-SI" sz="2000" dirty="0">
                <a:solidFill>
                  <a:srgbClr val="3E4951"/>
                </a:solidFill>
                <a:latin typeface="Source San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7C48019-EEF3-EE48-CD00-76606B254225}"/>
              </a:ext>
            </a:extLst>
          </p:cNvPr>
          <p:cNvGrpSpPr/>
          <p:nvPr/>
        </p:nvGrpSpPr>
        <p:grpSpPr>
          <a:xfrm>
            <a:off x="4936329" y="987450"/>
            <a:ext cx="7122319" cy="1138773"/>
            <a:chOff x="5051519" y="1064734"/>
            <a:chExt cx="7122319" cy="11387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59A3F75-1B91-0312-F027-F0385AA88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08691" y="1489204"/>
              <a:ext cx="328612" cy="32861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85110E4-C79E-986A-D19F-99FE4E38B84A}"/>
                </a:ext>
              </a:extLst>
            </p:cNvPr>
            <p:cNvSpPr txBox="1"/>
            <p:nvPr/>
          </p:nvSpPr>
          <p:spPr>
            <a:xfrm>
              <a:off x="5051519" y="1064734"/>
              <a:ext cx="7122319" cy="11387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buClr>
                  <a:schemeClr val="accent6">
                    <a:lumMod val="75000"/>
                  </a:schemeClr>
                </a:buClr>
                <a:buFont typeface="Arial" panose="020B0604020202020204" pitchFamily="34" charset="0"/>
                <a:buChar char="•"/>
              </a:pPr>
              <a:r>
                <a:rPr lang="sl-SI" sz="2400" b="1" dirty="0">
                  <a:solidFill>
                    <a:srgbClr val="3E4951"/>
                  </a:solidFill>
                  <a:latin typeface="Source Sans"/>
                </a:rPr>
                <a:t>Prilagajanje podnebnim spremembam</a:t>
              </a:r>
            </a:p>
            <a:p>
              <a:pPr>
                <a:buClr>
                  <a:schemeClr val="accent6">
                    <a:lumMod val="75000"/>
                  </a:schemeClr>
                </a:buClr>
              </a:pPr>
              <a:r>
                <a:rPr lang="sl-SI" sz="2400" dirty="0">
                  <a:solidFill>
                    <a:srgbClr val="3E4951"/>
                  </a:solidFill>
                  <a:latin typeface="Source Sans"/>
                </a:rPr>
                <a:t>         </a:t>
              </a:r>
              <a:r>
                <a:rPr lang="sl-SI" dirty="0">
                  <a:solidFill>
                    <a:srgbClr val="3E4951"/>
                  </a:solidFill>
                  <a:latin typeface="Source Sans"/>
                </a:rPr>
                <a:t>škodljivost za trenutno in prihodnje podnebje, ljudi, okolje...</a:t>
              </a:r>
            </a:p>
            <a:p>
              <a:pPr>
                <a:buClr>
                  <a:schemeClr val="accent6">
                    <a:lumMod val="75000"/>
                  </a:schemeClr>
                </a:buClr>
              </a:pPr>
              <a:r>
                <a:rPr lang="sl-SI" dirty="0">
                  <a:solidFill>
                    <a:srgbClr val="3E4951"/>
                  </a:solidFill>
                  <a:latin typeface="Source Sans"/>
                </a:rPr>
                <a:t>         </a:t>
              </a:r>
              <a:endParaRPr lang="sl-SI" sz="2000" dirty="0">
                <a:solidFill>
                  <a:srgbClr val="3E4951"/>
                </a:solidFill>
                <a:latin typeface="Source San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C87B5389-3B1A-3319-5F7C-C591D8240CB6}"/>
              </a:ext>
            </a:extLst>
          </p:cNvPr>
          <p:cNvSpPr txBox="1"/>
          <p:nvPr/>
        </p:nvSpPr>
        <p:spPr>
          <a:xfrm>
            <a:off x="322563" y="4477575"/>
            <a:ext cx="40952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l-SI" sz="2400" b="1" dirty="0">
                <a:solidFill>
                  <a:srgbClr val="3E4951"/>
                </a:solidFill>
                <a:latin typeface="Source Sans"/>
              </a:rPr>
              <a:t>6 ključnih okoljskih ciljev EU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6E7A39-6865-AEA7-611D-8693A50C26B6}"/>
              </a:ext>
            </a:extLst>
          </p:cNvPr>
          <p:cNvSpPr txBox="1"/>
          <p:nvPr/>
        </p:nvSpPr>
        <p:spPr>
          <a:xfrm>
            <a:off x="4955075" y="2066334"/>
            <a:ext cx="71544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b="1" dirty="0">
                <a:solidFill>
                  <a:srgbClr val="3E4951"/>
                </a:solidFill>
                <a:latin typeface="Source Sans"/>
              </a:rPr>
              <a:t>Trajnostna raba in varstvo vodnih in morskih virov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sl-SI" sz="2400" dirty="0">
                <a:solidFill>
                  <a:srgbClr val="3E4951"/>
                </a:solidFill>
                <a:latin typeface="Source Sans"/>
              </a:rPr>
              <a:t>         </a:t>
            </a:r>
            <a:endParaRPr lang="sl-SI" sz="2000" dirty="0">
              <a:solidFill>
                <a:srgbClr val="3E4951"/>
              </a:solidFill>
              <a:latin typeface="Source San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9A7B565-9393-D294-3427-187DB38ADEF5}"/>
              </a:ext>
            </a:extLst>
          </p:cNvPr>
          <p:cNvSpPr txBox="1"/>
          <p:nvPr/>
        </p:nvSpPr>
        <p:spPr>
          <a:xfrm>
            <a:off x="4996404" y="4483832"/>
            <a:ext cx="70526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b="1" dirty="0">
                <a:solidFill>
                  <a:srgbClr val="3E4951"/>
                </a:solidFill>
                <a:latin typeface="Source Sans"/>
              </a:rPr>
              <a:t>Preprečevanje in nadzorovanje onesnaževanja zraka, vode ali tal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sl-SI" sz="2400" dirty="0">
                <a:solidFill>
                  <a:srgbClr val="3E4951"/>
                </a:solidFill>
                <a:latin typeface="Source Sans"/>
              </a:rPr>
              <a:t>      </a:t>
            </a:r>
            <a:endParaRPr lang="sl-SI" sz="2000" dirty="0">
              <a:solidFill>
                <a:srgbClr val="3E4951"/>
              </a:solidFill>
              <a:latin typeface="Source San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014F363-FF1C-1FBA-8AA1-DAA06D947481}"/>
              </a:ext>
            </a:extLst>
          </p:cNvPr>
          <p:cNvGrpSpPr/>
          <p:nvPr/>
        </p:nvGrpSpPr>
        <p:grpSpPr>
          <a:xfrm>
            <a:off x="4955075" y="2804784"/>
            <a:ext cx="6945958" cy="1508105"/>
            <a:chOff x="4955075" y="2709790"/>
            <a:chExt cx="6945958" cy="150810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0982CF1-1A90-9820-A7CF-D03E03B22693}"/>
                </a:ext>
              </a:extLst>
            </p:cNvPr>
            <p:cNvSpPr txBox="1"/>
            <p:nvPr/>
          </p:nvSpPr>
          <p:spPr>
            <a:xfrm>
              <a:off x="4955075" y="2709790"/>
              <a:ext cx="6945958" cy="15081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buClr>
                  <a:schemeClr val="accent6">
                    <a:lumMod val="75000"/>
                  </a:schemeClr>
                </a:buClr>
                <a:buFont typeface="Arial" panose="020B0604020202020204" pitchFamily="34" charset="0"/>
                <a:buChar char="•"/>
              </a:pPr>
              <a:r>
                <a:rPr lang="sl-SI" sz="2400" b="1" dirty="0">
                  <a:solidFill>
                    <a:srgbClr val="3E4951"/>
                  </a:solidFill>
                  <a:latin typeface="Source Sans"/>
                </a:rPr>
                <a:t>Krožno gospodarstvo vključno s preprečevanjem odpadkov in recikliranjem</a:t>
              </a:r>
            </a:p>
            <a:p>
              <a:pPr>
                <a:buClr>
                  <a:schemeClr val="accent6">
                    <a:lumMod val="75000"/>
                  </a:schemeClr>
                </a:buClr>
              </a:pPr>
              <a:r>
                <a:rPr lang="sl-SI" sz="2400" dirty="0">
                  <a:solidFill>
                    <a:srgbClr val="3E4951"/>
                  </a:solidFill>
                  <a:latin typeface="Source Sans"/>
                </a:rPr>
                <a:t>         </a:t>
              </a:r>
              <a:r>
                <a:rPr lang="sl-SI" dirty="0">
                  <a:solidFill>
                    <a:srgbClr val="3E4951"/>
                  </a:solidFill>
                  <a:latin typeface="Source Sans"/>
                </a:rPr>
                <a:t>učinkovitosti materialov in virov; nastajanje, sežiganje in</a:t>
              </a:r>
            </a:p>
            <a:p>
              <a:pPr>
                <a:buClr>
                  <a:schemeClr val="accent6">
                    <a:lumMod val="75000"/>
                  </a:schemeClr>
                </a:buClr>
              </a:pPr>
              <a:r>
                <a:rPr lang="sl-SI" dirty="0">
                  <a:solidFill>
                    <a:srgbClr val="3E4951"/>
                  </a:solidFill>
                  <a:latin typeface="Source Sans"/>
                </a:rPr>
                <a:t>            odlaganje odpadkov</a:t>
              </a: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C4A574FB-1C7C-451C-D094-32EC459DE2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54991" y="3499943"/>
              <a:ext cx="328612" cy="3286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6841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2EFE9AC-9BAD-157C-76B4-C3C3F97A9780}"/>
              </a:ext>
            </a:extLst>
          </p:cNvPr>
          <p:cNvSpPr txBox="1"/>
          <p:nvPr/>
        </p:nvSpPr>
        <p:spPr>
          <a:xfrm>
            <a:off x="304831" y="651786"/>
            <a:ext cx="46560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200" b="1" dirty="0" err="1">
                <a:solidFill>
                  <a:schemeClr val="accent6">
                    <a:lumMod val="75000"/>
                  </a:schemeClr>
                </a:solidFill>
              </a:rPr>
              <a:t>Direktiva</a:t>
            </a:r>
            <a:r>
              <a:rPr lang="en-GB" sz="3200" b="1" dirty="0">
                <a:solidFill>
                  <a:schemeClr val="accent6">
                    <a:lumMod val="75000"/>
                  </a:schemeClr>
                </a:solidFill>
              </a:rPr>
              <a:t> o </a:t>
            </a:r>
            <a:r>
              <a:rPr lang="en-GB" sz="3200" b="1" dirty="0" err="1">
                <a:solidFill>
                  <a:schemeClr val="accent6">
                    <a:lumMod val="75000"/>
                  </a:schemeClr>
                </a:solidFill>
              </a:rPr>
              <a:t>skrbnem</a:t>
            </a:r>
            <a:r>
              <a:rPr lang="en-GB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6">
                    <a:lumMod val="75000"/>
                  </a:schemeClr>
                </a:solidFill>
              </a:rPr>
              <a:t>pregledu</a:t>
            </a:r>
            <a:r>
              <a:rPr lang="en-GB" sz="3200" b="1" dirty="0">
                <a:solidFill>
                  <a:schemeClr val="accent6">
                    <a:lumMod val="75000"/>
                  </a:schemeClr>
                </a:solidFill>
              </a:rPr>
              <a:t> v </a:t>
            </a:r>
            <a:r>
              <a:rPr lang="en-GB" sz="3200" b="1" dirty="0" err="1">
                <a:solidFill>
                  <a:schemeClr val="accent6">
                    <a:lumMod val="75000"/>
                  </a:schemeClr>
                </a:solidFill>
              </a:rPr>
              <a:t>podjetjih</a:t>
            </a:r>
            <a:r>
              <a:rPr lang="en-GB" sz="3200" b="1" dirty="0">
                <a:solidFill>
                  <a:schemeClr val="accent6">
                    <a:lumMod val="75000"/>
                  </a:schemeClr>
                </a:solidFill>
              </a:rPr>
              <a:t> glede</a:t>
            </a:r>
            <a:r>
              <a:rPr lang="sl-SI" sz="3200" b="1" dirty="0">
                <a:solidFill>
                  <a:schemeClr val="accent6">
                    <a:lumMod val="75000"/>
                  </a:schemeClr>
                </a:solidFill>
              </a:rPr>
              <a:t> t</a:t>
            </a:r>
            <a:r>
              <a:rPr lang="en-GB" sz="3200" b="1" dirty="0" err="1">
                <a:solidFill>
                  <a:schemeClr val="accent6">
                    <a:lumMod val="75000"/>
                  </a:schemeClr>
                </a:solidFill>
              </a:rPr>
              <a:t>rajnostnosti</a:t>
            </a:r>
            <a:r>
              <a:rPr lang="sl-SI" sz="3200" b="1" dirty="0">
                <a:solidFill>
                  <a:schemeClr val="accent6">
                    <a:lumMod val="75000"/>
                  </a:schemeClr>
                </a:solidFill>
              </a:rPr>
              <a:t> (CS3D)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863F0B-3EBF-53A2-D2E5-CE2474D56B63}"/>
              </a:ext>
            </a:extLst>
          </p:cNvPr>
          <p:cNvSpPr txBox="1"/>
          <p:nvPr/>
        </p:nvSpPr>
        <p:spPr>
          <a:xfrm>
            <a:off x="5474973" y="1565789"/>
            <a:ext cx="6623099" cy="2718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133" dirty="0"/>
              <a:t>poročanje za celotno verigo vrednosti (MSP!) in za hčerinska podjetja</a:t>
            </a:r>
          </a:p>
          <a:p>
            <a:pPr marL="380990" indent="-38099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133" dirty="0"/>
              <a:t>2027: 5.000 zaposlenimi, 1.500 mio EUR prometa;</a:t>
            </a:r>
          </a:p>
          <a:p>
            <a:pPr marL="380990" indent="-38099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133" dirty="0"/>
              <a:t>2029: 1.000 zaposlenimi, 450 mio EUR prometa</a:t>
            </a:r>
          </a:p>
          <a:p>
            <a:pPr marL="380990" indent="-38099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l-PL" sz="2133" dirty="0"/>
              <a:t>obvezen načrt za podnebni prehod v skladu s Pariškim sporazumom</a:t>
            </a:r>
            <a:endParaRPr lang="sl-SI" sz="2133" dirty="0"/>
          </a:p>
          <a:p>
            <a:pPr marL="380990" indent="-38099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133" dirty="0"/>
              <a:t>obvezen del pri javnih naročilih</a:t>
            </a:r>
          </a:p>
          <a:p>
            <a:pPr marL="380990" indent="-38099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133" dirty="0"/>
              <a:t>najvišlja kazen najmanj 5% globalnih prihodkov</a:t>
            </a:r>
            <a:endParaRPr lang="en-GB" sz="2133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2BD31B-355E-9759-5DC6-98CDF66680DE}"/>
              </a:ext>
            </a:extLst>
          </p:cNvPr>
          <p:cNvSpPr txBox="1"/>
          <p:nvPr/>
        </p:nvSpPr>
        <p:spPr>
          <a:xfrm>
            <a:off x="304831" y="2252224"/>
            <a:ext cx="4545804" cy="10770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l-SI" sz="2133" dirty="0"/>
              <a:t>Odgovornosti podjetij za kršitve človekovih pravic in okoljsko škodo, ki je posledica korporativnih zlorab. </a:t>
            </a:r>
          </a:p>
        </p:txBody>
      </p:sp>
      <p:sp>
        <p:nvSpPr>
          <p:cNvPr id="7" name="Pravokotnik 3">
            <a:extLst>
              <a:ext uri="{FF2B5EF4-FFF2-40B4-BE49-F238E27FC236}">
                <a16:creationId xmlns:a16="http://schemas.microsoft.com/office/drawing/2014/main" id="{A1A1E6E0-063B-19EE-E01F-8159DD09E9EB}"/>
              </a:ext>
            </a:extLst>
          </p:cNvPr>
          <p:cNvSpPr/>
          <p:nvPr/>
        </p:nvSpPr>
        <p:spPr>
          <a:xfrm>
            <a:off x="5062728" y="0"/>
            <a:ext cx="200152" cy="6858000"/>
          </a:xfrm>
          <a:prstGeom prst="rect">
            <a:avLst/>
          </a:prstGeom>
          <a:solidFill>
            <a:srgbClr val="91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35D5E5-A8CC-FCEF-2678-C3EAD9321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864" y="3339254"/>
            <a:ext cx="4540889" cy="344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3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1FE6075-82D0-F137-732A-C464063502DF}"/>
              </a:ext>
            </a:extLst>
          </p:cNvPr>
          <p:cNvSpPr/>
          <p:nvPr/>
        </p:nvSpPr>
        <p:spPr>
          <a:xfrm>
            <a:off x="0" y="0"/>
            <a:ext cx="3646700" cy="6969760"/>
          </a:xfrm>
          <a:prstGeom prst="rect">
            <a:avLst/>
          </a:prstGeom>
          <a:solidFill>
            <a:srgbClr val="DD002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993828-CACB-3BB0-6886-A77BD522FE88}"/>
              </a:ext>
            </a:extLst>
          </p:cNvPr>
          <p:cNvSpPr txBox="1"/>
          <p:nvPr/>
        </p:nvSpPr>
        <p:spPr>
          <a:xfrm>
            <a:off x="3902745" y="2455693"/>
            <a:ext cx="799253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400" dirty="0">
                <a:solidFill>
                  <a:srgbClr val="0B2006"/>
                </a:solidFill>
                <a:highlight>
                  <a:srgbClr val="FFFFFF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Kodeks za dobavitelje</a:t>
            </a:r>
          </a:p>
          <a:p>
            <a:r>
              <a:rPr lang="sl-SI" sz="2400" dirty="0">
                <a:solidFill>
                  <a:srgbClr val="0B2006"/>
                </a:solidFill>
                <a:highlight>
                  <a:srgbClr val="FFFFFF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sl-SI" sz="2000" dirty="0">
                <a:solidFill>
                  <a:srgbClr val="0B2006"/>
                </a:solidFill>
                <a:highlight>
                  <a:srgbClr val="FFFFFF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uravnotežiti vse vidike trajnostnega razvoja, kakovosti in komercialnih pogojev </a:t>
            </a:r>
          </a:p>
          <a:p>
            <a:pPr marL="342900" indent="-342900">
              <a:buFontTx/>
              <a:buChar char="-"/>
            </a:pPr>
            <a:r>
              <a:rPr lang="sl-SI" sz="2000" dirty="0">
                <a:solidFill>
                  <a:srgbClr val="0B2006"/>
                </a:solidFill>
                <a:highlight>
                  <a:srgbClr val="FFFFFF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zahteva po konkretnih vrednostih</a:t>
            </a:r>
          </a:p>
          <a:p>
            <a:pPr marL="342900" indent="-342900">
              <a:buFontTx/>
              <a:buChar char="-"/>
            </a:pPr>
            <a:r>
              <a:rPr lang="sl-SI" sz="2000" dirty="0">
                <a:solidFill>
                  <a:srgbClr val="0B2006"/>
                </a:solidFill>
                <a:highlight>
                  <a:srgbClr val="FFFFFF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partnerski projekti: npr kroženje embalaže Donat </a:t>
            </a:r>
            <a:endParaRPr lang="en-GB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F93F6A-C522-CE62-C152-5F48FAA5F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37" y="1246109"/>
            <a:ext cx="3153063" cy="435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45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Slika 18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1752" y="596109"/>
            <a:ext cx="6625432" cy="5018984"/>
          </a:xfrm>
          <a:prstGeom prst="rect">
            <a:avLst/>
          </a:prstGeom>
        </p:spPr>
      </p:pic>
      <p:sp>
        <p:nvSpPr>
          <p:cNvPr id="14" name="PoljeZBesedilom 13"/>
          <p:cNvSpPr txBox="1"/>
          <p:nvPr/>
        </p:nvSpPr>
        <p:spPr>
          <a:xfrm>
            <a:off x="7030720" y="1859157"/>
            <a:ext cx="516128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l-SI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Zgolj zakonske zaveze (kazni) ne bodo rešili izziva trajnostnega razvoja. </a:t>
            </a:r>
          </a:p>
        </p:txBody>
      </p:sp>
      <p:sp>
        <p:nvSpPr>
          <p:cNvPr id="2" name="PoljeZBesedilom 1"/>
          <p:cNvSpPr txBox="1"/>
          <p:nvPr/>
        </p:nvSpPr>
        <p:spPr>
          <a:xfrm>
            <a:off x="0" y="4245675"/>
            <a:ext cx="1920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Dan </a:t>
            </a:r>
            <a:r>
              <a:rPr lang="sl-SI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Ariely</a:t>
            </a:r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Pravokotnik 2"/>
          <p:cNvSpPr/>
          <p:nvPr/>
        </p:nvSpPr>
        <p:spPr>
          <a:xfrm>
            <a:off x="7030720" y="3116328"/>
            <a:ext cx="524933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Družba mora sprejeti trajnost kot normalno</a:t>
            </a:r>
            <a:r>
              <a:rPr lang="sl-SI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927053-1F1C-C6F6-ACC6-7DB22E6E2879}"/>
              </a:ext>
            </a:extLst>
          </p:cNvPr>
          <p:cNvSpPr txBox="1"/>
          <p:nvPr/>
        </p:nvSpPr>
        <p:spPr>
          <a:xfrm>
            <a:off x="0" y="2628780"/>
            <a:ext cx="3619235" cy="156966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l-SI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Družbena in finančna motivacija se ne dopolnjujeta, ampak se izključujeta“</a:t>
            </a:r>
            <a:endParaRPr lang="en-GB" sz="24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Pravokotnik 3">
            <a:extLst>
              <a:ext uri="{FF2B5EF4-FFF2-40B4-BE49-F238E27FC236}">
                <a16:creationId xmlns:a16="http://schemas.microsoft.com/office/drawing/2014/main" id="{552F5C6B-716E-BD81-074F-B06323E9FE45}"/>
              </a:ext>
            </a:extLst>
          </p:cNvPr>
          <p:cNvSpPr/>
          <p:nvPr/>
        </p:nvSpPr>
        <p:spPr>
          <a:xfrm>
            <a:off x="6861387" y="0"/>
            <a:ext cx="169333" cy="6858000"/>
          </a:xfrm>
          <a:prstGeom prst="rect">
            <a:avLst/>
          </a:prstGeom>
          <a:solidFill>
            <a:srgbClr val="91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PoljeZBesedilom 13">
            <a:extLst>
              <a:ext uri="{FF2B5EF4-FFF2-40B4-BE49-F238E27FC236}">
                <a16:creationId xmlns:a16="http://schemas.microsoft.com/office/drawing/2014/main" id="{932208E3-4DD9-2DD1-105F-CCE085AA0C28}"/>
              </a:ext>
            </a:extLst>
          </p:cNvPr>
          <p:cNvSpPr txBox="1"/>
          <p:nvPr/>
        </p:nvSpPr>
        <p:spPr>
          <a:xfrm>
            <a:off x="7074747" y="4430341"/>
            <a:ext cx="5161280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l-SI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Velika odgovornost gospodarstva.</a:t>
            </a:r>
          </a:p>
        </p:txBody>
      </p:sp>
    </p:spTree>
    <p:extLst>
      <p:ext uri="{BB962C8B-B14F-4D97-AF65-F5344CB8AC3E}">
        <p14:creationId xmlns:p14="http://schemas.microsoft.com/office/powerpoint/2010/main" val="1052748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E0D625F-0FA8-3DA3-E81C-4A56018778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3575" y="0"/>
            <a:ext cx="6380693" cy="6756805"/>
          </a:xfrm>
          <a:prstGeom prst="rect">
            <a:avLst/>
          </a:prstGeom>
        </p:spPr>
      </p:pic>
      <p:sp>
        <p:nvSpPr>
          <p:cNvPr id="3" name="Pravokotnik 3">
            <a:extLst>
              <a:ext uri="{FF2B5EF4-FFF2-40B4-BE49-F238E27FC236}">
                <a16:creationId xmlns:a16="http://schemas.microsoft.com/office/drawing/2014/main" id="{159321AB-1DBA-F643-6008-E45B8763BBDC}"/>
              </a:ext>
            </a:extLst>
          </p:cNvPr>
          <p:cNvSpPr/>
          <p:nvPr/>
        </p:nvSpPr>
        <p:spPr>
          <a:xfrm>
            <a:off x="314326" y="2646247"/>
            <a:ext cx="4993481" cy="2140066"/>
          </a:xfrm>
          <a:prstGeom prst="rect">
            <a:avLst/>
          </a:prstGeom>
          <a:solidFill>
            <a:srgbClr val="91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5A8BCF-FB89-9E20-5FFC-7C81B0BAB0AE}"/>
              </a:ext>
            </a:extLst>
          </p:cNvPr>
          <p:cNvSpPr txBox="1"/>
          <p:nvPr/>
        </p:nvSpPr>
        <p:spPr>
          <a:xfrm>
            <a:off x="84500" y="2824097"/>
            <a:ext cx="4673238" cy="15696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Sprememba paradigme se začne z upravljanjem. </a:t>
            </a:r>
          </a:p>
          <a:p>
            <a:pPr algn="ctr"/>
            <a:r>
              <a:rPr lang="sl-SI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„G – governance“ ključen in zapostavljen del ESG</a:t>
            </a:r>
            <a:endParaRPr lang="en-GB" sz="24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E2BB9D-2327-365C-44E7-61ADDB550A66}"/>
              </a:ext>
            </a:extLst>
          </p:cNvPr>
          <p:cNvSpPr txBox="1"/>
          <p:nvPr/>
        </p:nvSpPr>
        <p:spPr>
          <a:xfrm>
            <a:off x="6438407" y="3008761"/>
            <a:ext cx="5227337" cy="156966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jedro poslovne strategije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nagrajevanje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viri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vključevanje zaposlenih</a:t>
            </a:r>
            <a:endParaRPr lang="en-GB" sz="24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0138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Skupina 13"/>
          <p:cNvGrpSpPr/>
          <p:nvPr/>
        </p:nvGrpSpPr>
        <p:grpSpPr>
          <a:xfrm>
            <a:off x="47328" y="306686"/>
            <a:ext cx="11887584" cy="6511508"/>
            <a:chOff x="83126" y="93080"/>
            <a:chExt cx="11632087" cy="5595192"/>
          </a:xfrm>
          <a:solidFill>
            <a:schemeClr val="bg1"/>
          </a:solidFill>
        </p:grpSpPr>
        <p:sp>
          <p:nvSpPr>
            <p:cNvPr id="2" name="Pravokotnik 1"/>
            <p:cNvSpPr/>
            <p:nvPr/>
          </p:nvSpPr>
          <p:spPr>
            <a:xfrm>
              <a:off x="83126" y="1014152"/>
              <a:ext cx="4355871" cy="4674120"/>
            </a:xfrm>
            <a:prstGeom prst="rect">
              <a:avLst/>
            </a:prstGeom>
            <a:grpFill/>
            <a:ln>
              <a:solidFill>
                <a:srgbClr val="91B9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sl-SI" sz="2133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Motiv</a:t>
              </a:r>
            </a:p>
            <a:p>
              <a:r>
                <a:rPr lang="sl-SI" sz="1867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Sodobni trg je preplavljen s cenenimi in okolju škodljivimi izdelki. Napovedi  kažejo, da se bo količina smeti do leta 2030 podvojila…</a:t>
              </a:r>
            </a:p>
            <a:p>
              <a:r>
                <a:rPr lang="sl-SI" sz="2133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Sanje</a:t>
              </a:r>
            </a:p>
            <a:p>
              <a:r>
                <a:rPr lang="sl-SI" sz="1867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Prazne kante in vesele ribe.</a:t>
              </a:r>
            </a:p>
            <a:p>
              <a:endParaRPr lang="sl-SI" sz="2133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r>
                <a:rPr lang="sl-SI" sz="2133" dirty="0">
                  <a:solidFill>
                    <a:schemeClr val="accent6">
                      <a:lumMod val="7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POSLANSTVO</a:t>
              </a:r>
            </a:p>
            <a:p>
              <a:r>
                <a:rPr lang="sl-SI" sz="1600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Ko stvar enkrat postane smet, iz nje naredimo glamurozen izdelek. Paša za oči, a-ha moment ali nasmešek tistega, ki jo prime v roke. Modni dodatek, nova funkcija, provokacija, izvirno darilo. Stališče.</a:t>
              </a:r>
            </a:p>
            <a:p>
              <a:endParaRPr lang="sl-SI" sz="1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r>
                <a:rPr lang="sl-SI" sz="1600" dirty="0" err="1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Smetumet</a:t>
              </a:r>
              <a:r>
                <a:rPr lang="sl-SI" sz="16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so izdelki, delavnice in družbene aktivnosti, ki nastajajo iz smeti zaradi smeti. Z igrivo reciklažo in edinstvenim dizajnom.</a:t>
              </a:r>
            </a:p>
            <a:p>
              <a:pPr algn="ctr"/>
              <a:endParaRPr lang="en-US" sz="2133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" name="Pravokotnik 2"/>
            <p:cNvSpPr/>
            <p:nvPr/>
          </p:nvSpPr>
          <p:spPr>
            <a:xfrm>
              <a:off x="7633662" y="1262822"/>
              <a:ext cx="4081551" cy="3026384"/>
            </a:xfrm>
            <a:prstGeom prst="rect">
              <a:avLst/>
            </a:prstGeom>
            <a:grpFill/>
            <a:ln>
              <a:solidFill>
                <a:srgbClr val="91B9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sl-SI" sz="2133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r>
                <a:rPr lang="sl-SI" sz="1867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Dizajn in izdelava modnih dodatkov </a:t>
              </a:r>
              <a:r>
                <a:rPr lang="sl-SI" sz="1867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z modnimi oblikovalci)</a:t>
              </a:r>
              <a:endParaRPr lang="sl-SI" sz="1867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r>
                <a:rPr lang="sl-SI" sz="1867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Zbiranje odpadnega materiala </a:t>
              </a:r>
              <a:r>
                <a:rPr lang="sl-SI" sz="1867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(cerade, plezalne vrvi…)</a:t>
              </a:r>
              <a:endParaRPr lang="sl-SI" sz="1867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r>
                <a:rPr lang="sl-SI" sz="1867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Izobraževanja </a:t>
              </a:r>
              <a:r>
                <a:rPr lang="sl-SI" sz="1867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(podjetja, šole, vrtci…)</a:t>
              </a:r>
              <a:endParaRPr lang="sl-SI" sz="1867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r>
                <a:rPr lang="sl-SI" sz="1867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Aktivizem</a:t>
              </a:r>
            </a:p>
            <a:p>
              <a:r>
                <a:rPr lang="sl-SI" sz="1867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Prodaja</a:t>
              </a:r>
            </a:p>
            <a:p>
              <a:endParaRPr lang="sl-SI" sz="2133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endParaRPr lang="sl-SI" sz="1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endParaRPr lang="en-US" sz="2133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" name="PoljeZBesedilom 3"/>
            <p:cNvSpPr txBox="1"/>
            <p:nvPr/>
          </p:nvSpPr>
          <p:spPr>
            <a:xfrm>
              <a:off x="4682381" y="1917020"/>
              <a:ext cx="2809703" cy="1551476"/>
            </a:xfrm>
            <a:prstGeom prst="rect">
              <a:avLst/>
            </a:prstGeom>
            <a:grpFill/>
            <a:ln w="12700">
              <a:solidFill>
                <a:srgbClr val="91B923"/>
              </a:solidFill>
            </a:ln>
          </p:spPr>
          <p:txBody>
            <a:bodyPr wrap="square" rtlCol="0" anchor="ctr">
              <a:spAutoFit/>
            </a:bodyPr>
            <a:lstStyle/>
            <a:p>
              <a:r>
                <a:rPr lang="sl-SI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Eko-dizajn</a:t>
              </a:r>
            </a:p>
            <a:p>
              <a:r>
                <a:rPr lang="sl-SI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Zapiranje zank</a:t>
              </a:r>
            </a:p>
            <a:p>
              <a:r>
                <a:rPr lang="sl-SI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Popravila</a:t>
              </a:r>
            </a:p>
            <a:p>
              <a:r>
                <a:rPr lang="sl-SI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Recikliranje</a:t>
              </a:r>
            </a:p>
            <a:p>
              <a:r>
                <a:rPr lang="sl-SI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Opolnomočenje ranljivih </a:t>
              </a:r>
            </a:p>
            <a:p>
              <a:endParaRPr lang="sl-SI" sz="213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" name="Pravokotnik 6"/>
            <p:cNvSpPr/>
            <p:nvPr/>
          </p:nvSpPr>
          <p:spPr>
            <a:xfrm>
              <a:off x="1987064" y="93080"/>
              <a:ext cx="4746809" cy="572954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/>
              <a:r>
                <a:rPr lang="sl-SI" sz="3733" b="1" dirty="0">
                  <a:solidFill>
                    <a:schemeClr val="accent6">
                      <a:lumMod val="7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KANVAS SMETUMET</a:t>
              </a:r>
            </a:p>
          </p:txBody>
        </p:sp>
        <p:sp>
          <p:nvSpPr>
            <p:cNvPr id="8" name="Pravokotnik 7"/>
            <p:cNvSpPr/>
            <p:nvPr/>
          </p:nvSpPr>
          <p:spPr>
            <a:xfrm>
              <a:off x="4644251" y="1132626"/>
              <a:ext cx="2089623" cy="361381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sl-SI" sz="2133" dirty="0">
                  <a:solidFill>
                    <a:schemeClr val="accent6">
                      <a:lumMod val="7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VIRI IN ORODJA</a:t>
              </a:r>
            </a:p>
          </p:txBody>
        </p:sp>
        <p:sp>
          <p:nvSpPr>
            <p:cNvPr id="9" name="Pravokotnik 8"/>
            <p:cNvSpPr/>
            <p:nvPr/>
          </p:nvSpPr>
          <p:spPr>
            <a:xfrm>
              <a:off x="7633662" y="1196648"/>
              <a:ext cx="1678662" cy="361381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/>
              <a:r>
                <a:rPr lang="sl-SI" sz="2133" dirty="0">
                  <a:solidFill>
                    <a:schemeClr val="accent6">
                      <a:lumMod val="7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AKTIVNOSTI</a:t>
              </a:r>
            </a:p>
          </p:txBody>
        </p:sp>
      </p:grpSp>
      <p:pic>
        <p:nvPicPr>
          <p:cNvPr id="15" name="Slika 1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28" y="50525"/>
            <a:ext cx="1824203" cy="121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260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013E561-F568-CD0A-07D4-BB8B38D122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7493" y="4299"/>
            <a:ext cx="12190240" cy="6858000"/>
          </a:xfrm>
          <a:prstGeom prst="rect">
            <a:avLst/>
          </a:prstGeom>
        </p:spPr>
      </p:pic>
      <p:sp>
        <p:nvSpPr>
          <p:cNvPr id="3" name="Pravokotnik 3">
            <a:extLst>
              <a:ext uri="{FF2B5EF4-FFF2-40B4-BE49-F238E27FC236}">
                <a16:creationId xmlns:a16="http://schemas.microsoft.com/office/drawing/2014/main" id="{FD5B0558-10F3-8664-9A27-5A5D8D133445}"/>
              </a:ext>
            </a:extLst>
          </p:cNvPr>
          <p:cNvSpPr/>
          <p:nvPr/>
        </p:nvSpPr>
        <p:spPr>
          <a:xfrm>
            <a:off x="11846560" y="4299"/>
            <a:ext cx="358105" cy="6858000"/>
          </a:xfrm>
          <a:prstGeom prst="rect">
            <a:avLst/>
          </a:prstGeom>
          <a:solidFill>
            <a:srgbClr val="91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AADA59-9F6D-CDC5-385D-55A228C2A5CD}"/>
              </a:ext>
            </a:extLst>
          </p:cNvPr>
          <p:cNvSpPr txBox="1"/>
          <p:nvPr/>
        </p:nvSpPr>
        <p:spPr>
          <a:xfrm>
            <a:off x="5103507" y="2923605"/>
            <a:ext cx="6174092" cy="156966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l-SI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Kaj vas bodo o trajnostni strategiji vprašali deležniki: kupci, banke, država...</a:t>
            </a:r>
            <a:endParaRPr lang="en-GB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7231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37BA9D-9F55-1BD2-ADA2-C60074F25F22}"/>
              </a:ext>
            </a:extLst>
          </p:cNvPr>
          <p:cNvSpPr txBox="1"/>
          <p:nvPr/>
        </p:nvSpPr>
        <p:spPr>
          <a:xfrm>
            <a:off x="4421610" y="2362123"/>
            <a:ext cx="79393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Ali imate v vašem podjetju trajnostno strategijo? </a:t>
            </a:r>
          </a:p>
          <a:p>
            <a:pPr marL="380990" indent="-380990">
              <a:buClr>
                <a:schemeClr val="accent6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trajnostno ali ESG strategijo?</a:t>
            </a:r>
          </a:p>
          <a:p>
            <a:pPr marL="380990" indent="-380990">
              <a:buClr>
                <a:schemeClr val="accent6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 del poslovne strategije?</a:t>
            </a:r>
          </a:p>
          <a:p>
            <a:pPr marL="380990" indent="-380990">
              <a:buClr>
                <a:schemeClr val="accent6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kdo je zanjo odgovoren in kdo sodeluje? </a:t>
            </a:r>
          </a:p>
          <a:p>
            <a:pPr marL="380990" indent="-380990">
              <a:buClr>
                <a:schemeClr val="accent6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 nagrajevanje vodstva vezano na trajnostno strategijo?</a:t>
            </a:r>
            <a:endParaRPr lang="LID4096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Pravokotnik 3">
            <a:extLst>
              <a:ext uri="{FF2B5EF4-FFF2-40B4-BE49-F238E27FC236}">
                <a16:creationId xmlns:a16="http://schemas.microsoft.com/office/drawing/2014/main" id="{A5001C9B-2991-BC2E-D704-89AF4B996AE0}"/>
              </a:ext>
            </a:extLst>
          </p:cNvPr>
          <p:cNvSpPr/>
          <p:nvPr/>
        </p:nvSpPr>
        <p:spPr>
          <a:xfrm>
            <a:off x="-1" y="0"/>
            <a:ext cx="3981855" cy="6858000"/>
          </a:xfrm>
          <a:prstGeom prst="rect">
            <a:avLst/>
          </a:prstGeom>
          <a:solidFill>
            <a:srgbClr val="91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6D2599-824B-10B2-6107-DDA4E815654A}"/>
              </a:ext>
            </a:extLst>
          </p:cNvPr>
          <p:cNvSpPr txBox="1"/>
          <p:nvPr/>
        </p:nvSpPr>
        <p:spPr>
          <a:xfrm>
            <a:off x="116423" y="2496767"/>
            <a:ext cx="3450076" cy="1610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Sklop </a:t>
            </a:r>
          </a:p>
          <a:p>
            <a:r>
              <a:rPr lang="sl-SI" sz="3733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TRAJNOSTNA STRATEGIJA</a:t>
            </a:r>
            <a:endParaRPr lang="en-GB" sz="3733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6948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DB1E40-9C73-9DAC-B9FC-A9CF0FE5FF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0176" y="2234785"/>
            <a:ext cx="7621651" cy="4414772"/>
          </a:xfrm>
          <a:prstGeom prst="rect">
            <a:avLst/>
          </a:prstGeom>
        </p:spPr>
      </p:pic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40174" y="1153918"/>
            <a:ext cx="4221581" cy="1394943"/>
          </a:xfrm>
          <a:ln>
            <a:noFill/>
          </a:ln>
        </p:spPr>
        <p:txBody>
          <a:bodyPr vert="horz" lIns="121920" tIns="60960" rIns="121920" bIns="60960" rtlCol="0" anchor="t">
            <a:noAutofit/>
          </a:bodyPr>
          <a:lstStyle/>
          <a:p>
            <a:r>
              <a:rPr lang="sl-SI" sz="2133" dirty="0">
                <a:solidFill>
                  <a:schemeClr val="tx1"/>
                </a:solidFill>
              </a:rPr>
              <a:t>“način razvoja, ki zadošča današnjim potrebam, ne da bi pri tem ogrožal možnosti prihodnjih generacij, da zadostijo svojim lastnim potrebam" </a:t>
            </a:r>
          </a:p>
        </p:txBody>
      </p:sp>
      <p:sp>
        <p:nvSpPr>
          <p:cNvPr id="2" name="Pravokotnik 1"/>
          <p:cNvSpPr/>
          <p:nvPr/>
        </p:nvSpPr>
        <p:spPr>
          <a:xfrm>
            <a:off x="194777" y="248767"/>
            <a:ext cx="4230004" cy="697563"/>
          </a:xfrm>
          <a:prstGeom prst="rect">
            <a:avLst/>
          </a:prstGeom>
          <a:noFill/>
        </p:spPr>
        <p:txBody>
          <a:bodyPr wrap="none" lIns="121920" tIns="60960" rIns="121920" bIns="60960" anchor="t">
            <a:spAutoFit/>
          </a:bodyPr>
          <a:lstStyle/>
          <a:p>
            <a:r>
              <a:rPr lang="sl-SI" sz="3733" b="1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Trajnostni razvoj</a:t>
            </a:r>
          </a:p>
        </p:txBody>
      </p:sp>
      <p:sp>
        <p:nvSpPr>
          <p:cNvPr id="10" name="Pravokotnik 9"/>
          <p:cNvSpPr/>
          <p:nvPr/>
        </p:nvSpPr>
        <p:spPr>
          <a:xfrm>
            <a:off x="363166" y="3567234"/>
            <a:ext cx="2490057" cy="492443"/>
          </a:xfrm>
          <a:prstGeom prst="rect">
            <a:avLst/>
          </a:prstGeom>
          <a:solidFill>
            <a:srgbClr val="91B923"/>
          </a:solidFill>
          <a:ln w="28575">
            <a:noFill/>
          </a:ln>
        </p:spPr>
        <p:txBody>
          <a:bodyPr wrap="square" lIns="121920" tIns="60960" rIns="121920" bIns="60960" anchor="t">
            <a:spAutoFit/>
          </a:bodyPr>
          <a:lstStyle/>
          <a:p>
            <a:r>
              <a:rPr lang="sl-SI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DRUŽBENI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97FBD0C-465A-13A5-3D8D-9BC2363B9868}"/>
              </a:ext>
            </a:extLst>
          </p:cNvPr>
          <p:cNvCxnSpPr>
            <a:cxnSpLocks/>
          </p:cNvCxnSpPr>
          <p:nvPr/>
        </p:nvCxnSpPr>
        <p:spPr>
          <a:xfrm>
            <a:off x="363165" y="1050155"/>
            <a:ext cx="1543456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1AC9A13-4324-BD3A-FEDD-2EA0F5663A2B}"/>
              </a:ext>
            </a:extLst>
          </p:cNvPr>
          <p:cNvSpPr txBox="1"/>
          <p:nvPr/>
        </p:nvSpPr>
        <p:spPr>
          <a:xfrm>
            <a:off x="363165" y="4779010"/>
            <a:ext cx="2490057" cy="492443"/>
          </a:xfrm>
          <a:prstGeom prst="rect">
            <a:avLst/>
          </a:prstGeom>
          <a:solidFill>
            <a:srgbClr val="91B923"/>
          </a:solidFill>
          <a:ln w="28575">
            <a:noFill/>
          </a:ln>
        </p:spPr>
        <p:txBody>
          <a:bodyPr wrap="square" lIns="121920" tIns="60960" rIns="121920" bIns="60960" anchor="t">
            <a:spAutoFit/>
          </a:bodyPr>
          <a:lstStyle>
            <a:defPPr>
              <a:defRPr lang="LID4096"/>
            </a:defPPr>
          </a:lstStyle>
          <a:p>
            <a:r>
              <a:rPr lang="sl-SI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EKONOMSKI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2A7877-7B14-4CA2-E24F-8E0131C645DE}"/>
              </a:ext>
            </a:extLst>
          </p:cNvPr>
          <p:cNvSpPr txBox="1"/>
          <p:nvPr/>
        </p:nvSpPr>
        <p:spPr>
          <a:xfrm>
            <a:off x="363165" y="4163137"/>
            <a:ext cx="2490057" cy="492443"/>
          </a:xfrm>
          <a:prstGeom prst="rect">
            <a:avLst/>
          </a:prstGeom>
          <a:solidFill>
            <a:srgbClr val="91B923"/>
          </a:solidFill>
          <a:ln w="28575">
            <a:noFill/>
          </a:ln>
        </p:spPr>
        <p:txBody>
          <a:bodyPr wrap="square" lIns="121920" tIns="60960" rIns="121920" bIns="60960" anchor="t">
            <a:spAutoFit/>
          </a:bodyPr>
          <a:lstStyle>
            <a:defPPr>
              <a:defRPr lang="LID4096"/>
            </a:defPPr>
          </a:lstStyle>
          <a:p>
            <a:r>
              <a:rPr lang="sl-SI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OKOLJSKI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1CD6EC-3B5E-9D37-A803-28606082A326}"/>
              </a:ext>
            </a:extLst>
          </p:cNvPr>
          <p:cNvSpPr txBox="1"/>
          <p:nvPr/>
        </p:nvSpPr>
        <p:spPr>
          <a:xfrm>
            <a:off x="186179" y="3028890"/>
            <a:ext cx="40075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sl-SI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Vsebine in cilji zajeti v SDG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9A84967-B5D1-1917-E95A-B12F4E53770C}"/>
              </a:ext>
            </a:extLst>
          </p:cNvPr>
          <p:cNvSpPr/>
          <p:nvPr/>
        </p:nvSpPr>
        <p:spPr>
          <a:xfrm>
            <a:off x="4202350" y="2140086"/>
            <a:ext cx="1368357" cy="1621276"/>
          </a:xfrm>
          <a:prstGeom prst="ellipse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BC8FE8D-C312-AF8E-FF65-A840B2DA6E2E}"/>
              </a:ext>
            </a:extLst>
          </p:cNvPr>
          <p:cNvSpPr/>
          <p:nvPr/>
        </p:nvSpPr>
        <p:spPr>
          <a:xfrm>
            <a:off x="5536343" y="2140085"/>
            <a:ext cx="1368357" cy="1621276"/>
          </a:xfrm>
          <a:prstGeom prst="ellipse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F74F7C7-50A9-9D91-A26F-381298F9A1F8}"/>
              </a:ext>
            </a:extLst>
          </p:cNvPr>
          <p:cNvSpPr/>
          <p:nvPr/>
        </p:nvSpPr>
        <p:spPr>
          <a:xfrm>
            <a:off x="6904700" y="2178314"/>
            <a:ext cx="1368357" cy="1621276"/>
          </a:xfrm>
          <a:prstGeom prst="ellipse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F17E77B-2581-C9BE-22CC-D10E94CA2C7F}"/>
              </a:ext>
            </a:extLst>
          </p:cNvPr>
          <p:cNvSpPr/>
          <p:nvPr/>
        </p:nvSpPr>
        <p:spPr>
          <a:xfrm>
            <a:off x="6889218" y="5170574"/>
            <a:ext cx="1368357" cy="1621276"/>
          </a:xfrm>
          <a:prstGeom prst="ellipse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DBCCD3F-939A-6D3A-AB1E-110DFDB8E226}"/>
              </a:ext>
            </a:extLst>
          </p:cNvPr>
          <p:cNvSpPr/>
          <p:nvPr/>
        </p:nvSpPr>
        <p:spPr>
          <a:xfrm>
            <a:off x="5610747" y="3549298"/>
            <a:ext cx="1368357" cy="1621276"/>
          </a:xfrm>
          <a:prstGeom prst="ellipse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078895F-E58A-EC3F-D6B3-4AA01354746C}"/>
              </a:ext>
            </a:extLst>
          </p:cNvPr>
          <p:cNvSpPr/>
          <p:nvPr/>
        </p:nvSpPr>
        <p:spPr>
          <a:xfrm>
            <a:off x="5536343" y="5116750"/>
            <a:ext cx="1368357" cy="1621276"/>
          </a:xfrm>
          <a:prstGeom prst="ellipse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894A262-70C6-C0EB-37C1-E416A4221A70}"/>
              </a:ext>
            </a:extLst>
          </p:cNvPr>
          <p:cNvSpPr/>
          <p:nvPr/>
        </p:nvSpPr>
        <p:spPr>
          <a:xfrm>
            <a:off x="6904700" y="3626958"/>
            <a:ext cx="1368357" cy="1621276"/>
          </a:xfrm>
          <a:prstGeom prst="ellipse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B6E8F8F-D9BD-7EC4-835C-606611E2CE0A}"/>
              </a:ext>
            </a:extLst>
          </p:cNvPr>
          <p:cNvSpPr/>
          <p:nvPr/>
        </p:nvSpPr>
        <p:spPr>
          <a:xfrm>
            <a:off x="4167986" y="5127662"/>
            <a:ext cx="1368357" cy="1621276"/>
          </a:xfrm>
          <a:prstGeom prst="ellipse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BAC0CC1-2719-D020-74B7-B86977B33435}"/>
              </a:ext>
            </a:extLst>
          </p:cNvPr>
          <p:cNvSpPr/>
          <p:nvPr/>
        </p:nvSpPr>
        <p:spPr>
          <a:xfrm>
            <a:off x="10575728" y="3598719"/>
            <a:ext cx="1368357" cy="1621276"/>
          </a:xfrm>
          <a:prstGeom prst="ellipse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386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1">
            <a:extLst>
              <a:ext uri="{FF2B5EF4-FFF2-40B4-BE49-F238E27FC236}">
                <a16:creationId xmlns:a16="http://schemas.microsoft.com/office/drawing/2014/main" id="{71403AEB-DD3B-C1CD-92D4-27E62490BE93}"/>
              </a:ext>
            </a:extLst>
          </p:cNvPr>
          <p:cNvSpPr/>
          <p:nvPr/>
        </p:nvSpPr>
        <p:spPr>
          <a:xfrm>
            <a:off x="530243" y="417379"/>
            <a:ext cx="998030" cy="615553"/>
          </a:xfrm>
          <a:prstGeom prst="rect">
            <a:avLst/>
          </a:prstGeom>
          <a:noFill/>
        </p:spPr>
        <p:txBody>
          <a:bodyPr wrap="none" lIns="121920" tIns="60960" rIns="121920" bIns="60960" anchor="t">
            <a:spAutoFit/>
          </a:bodyPr>
          <a:lstStyle/>
          <a:p>
            <a:r>
              <a:rPr lang="sl-SI" sz="3200" b="1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ESG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Označba mesta vsebine 2">
            <a:extLst>
              <a:ext uri="{FF2B5EF4-FFF2-40B4-BE49-F238E27FC236}">
                <a16:creationId xmlns:a16="http://schemas.microsoft.com/office/drawing/2014/main" id="{851222EF-7823-9818-C5D3-08C77EBF8A38}"/>
              </a:ext>
            </a:extLst>
          </p:cNvPr>
          <p:cNvSpPr txBox="1">
            <a:spLocks/>
          </p:cNvSpPr>
          <p:nvPr/>
        </p:nvSpPr>
        <p:spPr>
          <a:xfrm>
            <a:off x="264630" y="1196614"/>
            <a:ext cx="6986275" cy="842633"/>
          </a:xfrm>
          <a:prstGeom prst="rect">
            <a:avLst/>
          </a:prstGeom>
          <a:ln>
            <a:noFill/>
          </a:ln>
        </p:spPr>
        <p:txBody>
          <a:bodyPr vert="horz" lIns="121920" tIns="60960" rIns="121920" bIns="60960" rtlCol="0" anchor="t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213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osnova celovitega </a:t>
            </a:r>
            <a:r>
              <a:rPr lang="sl-SI" sz="2133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trajnostnega poslovanja </a:t>
            </a:r>
          </a:p>
          <a:p>
            <a:r>
              <a:rPr lang="sl-SI" sz="2133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sl-SI" sz="213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nastanejo zaradi upravljanje kapitala</a:t>
            </a:r>
          </a:p>
        </p:txBody>
      </p:sp>
      <p:sp>
        <p:nvSpPr>
          <p:cNvPr id="13" name="Pravokotnik 9">
            <a:extLst>
              <a:ext uri="{FF2B5EF4-FFF2-40B4-BE49-F238E27FC236}">
                <a16:creationId xmlns:a16="http://schemas.microsoft.com/office/drawing/2014/main" id="{9F00A47F-4514-CFA7-42C0-FDC9D3C23C75}"/>
              </a:ext>
            </a:extLst>
          </p:cNvPr>
          <p:cNvSpPr/>
          <p:nvPr/>
        </p:nvSpPr>
        <p:spPr>
          <a:xfrm>
            <a:off x="409508" y="3694459"/>
            <a:ext cx="2588816" cy="451342"/>
          </a:xfrm>
          <a:prstGeom prst="rect">
            <a:avLst/>
          </a:prstGeom>
          <a:solidFill>
            <a:srgbClr val="91B923"/>
          </a:solidFill>
          <a:ln>
            <a:noFill/>
          </a:ln>
        </p:spPr>
        <p:txBody>
          <a:bodyPr wrap="square" lIns="121920" tIns="60960" rIns="121920" bIns="60960" anchor="t">
            <a:spAutoFit/>
          </a:bodyPr>
          <a:lstStyle/>
          <a:p>
            <a:r>
              <a:rPr lang="sl-SI" sz="213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OKOLJSKI (E)</a:t>
            </a:r>
            <a:endParaRPr lang="en-US" sz="2133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8E6EE9-6E4F-9CF8-C169-75244C45F661}"/>
              </a:ext>
            </a:extLst>
          </p:cNvPr>
          <p:cNvCxnSpPr>
            <a:cxnSpLocks/>
          </p:cNvCxnSpPr>
          <p:nvPr/>
        </p:nvCxnSpPr>
        <p:spPr>
          <a:xfrm>
            <a:off x="462603" y="1188071"/>
            <a:ext cx="1543456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E618578-87C4-3015-A349-267AE257A2EF}"/>
              </a:ext>
            </a:extLst>
          </p:cNvPr>
          <p:cNvSpPr txBox="1"/>
          <p:nvPr/>
        </p:nvSpPr>
        <p:spPr>
          <a:xfrm>
            <a:off x="264630" y="2039247"/>
            <a:ext cx="7136295" cy="748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sl-SI" sz="213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kako se podjetje </a:t>
            </a:r>
            <a:r>
              <a:rPr lang="sl-SI" sz="2133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spopada z IRO: </a:t>
            </a:r>
            <a:r>
              <a:rPr lang="sl-SI" sz="213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vplivi, nevarnostmi in priložnostmi podnebnih sprememb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622955-9516-6420-0E0C-13552DD3CA99}"/>
              </a:ext>
            </a:extLst>
          </p:cNvPr>
          <p:cNvSpPr txBox="1"/>
          <p:nvPr/>
        </p:nvSpPr>
        <p:spPr>
          <a:xfrm>
            <a:off x="409508" y="4351628"/>
            <a:ext cx="2588816" cy="451342"/>
          </a:xfrm>
          <a:prstGeom prst="rect">
            <a:avLst/>
          </a:prstGeom>
          <a:solidFill>
            <a:srgbClr val="91B923"/>
          </a:solidFill>
          <a:ln>
            <a:noFill/>
          </a:ln>
        </p:spPr>
        <p:txBody>
          <a:bodyPr wrap="square" lIns="121920" tIns="60960" rIns="121920" bIns="60960" anchor="t">
            <a:spAutoFit/>
          </a:bodyPr>
          <a:lstStyle>
            <a:defPPr>
              <a:defRPr lang="LID4096"/>
            </a:defPPr>
          </a:lstStyle>
          <a:p>
            <a:r>
              <a:rPr lang="sl-SI" sz="213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DRUŽBENI (S)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E8F7B6-921C-3FB6-4D38-8D3D4F78909F}"/>
              </a:ext>
            </a:extLst>
          </p:cNvPr>
          <p:cNvSpPr txBox="1"/>
          <p:nvPr/>
        </p:nvSpPr>
        <p:spPr>
          <a:xfrm>
            <a:off x="398699" y="4948078"/>
            <a:ext cx="2588816" cy="451342"/>
          </a:xfrm>
          <a:prstGeom prst="rect">
            <a:avLst/>
          </a:prstGeom>
          <a:solidFill>
            <a:srgbClr val="91B923"/>
          </a:solidFill>
          <a:ln>
            <a:noFill/>
          </a:ln>
        </p:spPr>
        <p:txBody>
          <a:bodyPr wrap="square" lIns="121920" tIns="60960" rIns="121920" bIns="60960" anchor="t">
            <a:spAutoFit/>
          </a:bodyPr>
          <a:lstStyle>
            <a:defPPr>
              <a:defRPr lang="LID4096"/>
            </a:defPPr>
          </a:lstStyle>
          <a:p>
            <a:r>
              <a:rPr lang="sl-SI" sz="213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UPRAVLJALSKI (G)</a:t>
            </a:r>
          </a:p>
        </p:txBody>
      </p:sp>
      <p:pic>
        <p:nvPicPr>
          <p:cNvPr id="1026" name="Picture 2" descr="Slika 2: Osnovna struktura standardov ESRS (European sustainability reporting standards), vir: EFRAG">
            <a:extLst>
              <a:ext uri="{FF2B5EF4-FFF2-40B4-BE49-F238E27FC236}">
                <a16:creationId xmlns:a16="http://schemas.microsoft.com/office/drawing/2014/main" id="{7815C882-8A25-2E97-A6DE-BF38E0D3E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7381" y="3125938"/>
            <a:ext cx="8834619" cy="364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D2C1E03-7955-1015-84E1-91758418F591}"/>
              </a:ext>
            </a:extLst>
          </p:cNvPr>
          <p:cNvSpPr txBox="1"/>
          <p:nvPr/>
        </p:nvSpPr>
        <p:spPr>
          <a:xfrm>
            <a:off x="264631" y="3078906"/>
            <a:ext cx="498227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sl-SI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ESRS</a:t>
            </a:r>
          </a:p>
        </p:txBody>
      </p:sp>
    </p:spTree>
    <p:extLst>
      <p:ext uri="{BB962C8B-B14F-4D97-AF65-F5344CB8AC3E}">
        <p14:creationId xmlns:p14="http://schemas.microsoft.com/office/powerpoint/2010/main" val="265816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19" grpId="0" animBg="1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4DF6D4-3C97-8977-4A4E-140BE6038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219" y="3935811"/>
            <a:ext cx="2581754" cy="14739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1200" dirty="0">
                <a:hlinkClick r:id="rId2"/>
              </a:rPr>
              <a:t>tropkatja22@gmail.com</a:t>
            </a:r>
            <a:endParaRPr lang="sl-SI" sz="1200" dirty="0"/>
          </a:p>
          <a:p>
            <a:pPr marL="0" indent="0">
              <a:buNone/>
            </a:pPr>
            <a:r>
              <a:rPr lang="sl-SI" sz="1200" dirty="0">
                <a:hlinkClick r:id="rId3" action="ppaction://hlinkfile"/>
              </a:rPr>
              <a:t>LinkedIn</a:t>
            </a:r>
            <a:endParaRPr lang="sl-SI" sz="1200" dirty="0"/>
          </a:p>
          <a:p>
            <a:pPr marL="0" indent="0">
              <a:buNone/>
            </a:pPr>
            <a:r>
              <a:rPr lang="sl-SI" sz="1200" dirty="0">
                <a:solidFill>
                  <a:schemeClr val="tx1"/>
                </a:solidFill>
              </a:rPr>
              <a:t>+386 51 649 665</a:t>
            </a:r>
            <a:endParaRPr lang="en-GB" sz="12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38728B-B936-8132-9D24-BBEF9F08050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393" b="9396"/>
          <a:stretch/>
        </p:blipFill>
        <p:spPr>
          <a:xfrm>
            <a:off x="1023219" y="1094465"/>
            <a:ext cx="2747061" cy="26624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192796-3344-593D-C96C-1A81DEE0EE06}"/>
              </a:ext>
            </a:extLst>
          </p:cNvPr>
          <p:cNvSpPr txBox="1"/>
          <p:nvPr/>
        </p:nvSpPr>
        <p:spPr>
          <a:xfrm>
            <a:off x="3933894" y="994548"/>
            <a:ext cx="8258106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i="1" dirty="0"/>
              <a:t>Hvala, </a:t>
            </a:r>
          </a:p>
          <a:p>
            <a:r>
              <a:rPr lang="sl-SI" sz="2000" i="1" dirty="0"/>
              <a:t>ker ste se pridružili. V veliko veselje mi je spoznavati zgodbe podjetij, ki grejo na pot trajnosti. Če sem uspela odpreti vsaj eno vprašanje, spodbuditi razmislek o trajnosti kot o poslovni priložnosti,  pomagati na prvem koraku ali pa navdušiti z zgodbami drugih podjetij, sem izpolnila svoje poslanstvo</a:t>
            </a:r>
            <a:r>
              <a:rPr lang="sl-SI" sz="2000" i="1" dirty="0">
                <a:sym typeface="Wingdings" panose="05000000000000000000" pitchFamily="2" charset="2"/>
              </a:rPr>
              <a:t></a:t>
            </a:r>
            <a:endParaRPr lang="sl-SI" sz="2000" i="1" dirty="0"/>
          </a:p>
          <a:p>
            <a:r>
              <a:rPr lang="sl-SI" sz="2000" i="1" dirty="0"/>
              <a:t>In za popotnico na poti v trajnost, delim še enkrat svoj moto: </a:t>
            </a:r>
          </a:p>
          <a:p>
            <a:r>
              <a:rPr lang="sl-SI" sz="2000" b="1" i="1" dirty="0"/>
              <a:t>Luck is an attitude</a:t>
            </a:r>
            <a:r>
              <a:rPr lang="sl-SI" sz="2000" b="1" i="1" dirty="0">
                <a:sym typeface="Wingdings" panose="05000000000000000000" pitchFamily="2" charset="2"/>
              </a:rPr>
              <a:t>!</a:t>
            </a:r>
          </a:p>
          <a:p>
            <a:endParaRPr lang="sl-SI" dirty="0">
              <a:sym typeface="Wingdings" panose="05000000000000000000" pitchFamily="2" charset="2"/>
            </a:endParaRPr>
          </a:p>
          <a:p>
            <a:r>
              <a:rPr lang="sl-SI" dirty="0">
                <a:sym typeface="Wingdings" panose="05000000000000000000" pitchFamily="2" charset="2"/>
              </a:rPr>
              <a:t>Srečno,</a:t>
            </a:r>
          </a:p>
          <a:p>
            <a:r>
              <a:rPr lang="sl-SI" dirty="0">
                <a:sym typeface="Wingdings" panose="05000000000000000000" pitchFamily="2" charset="2"/>
              </a:rPr>
              <a:t>Katja Trop</a:t>
            </a:r>
          </a:p>
        </p:txBody>
      </p:sp>
    </p:spTree>
    <p:extLst>
      <p:ext uri="{BB962C8B-B14F-4D97-AF65-F5344CB8AC3E}">
        <p14:creationId xmlns:p14="http://schemas.microsoft.com/office/powerpoint/2010/main" val="26174104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CF8272C-D347-A7EB-3382-615DD19B35CA}"/>
              </a:ext>
            </a:extLst>
          </p:cNvPr>
          <p:cNvSpPr txBox="1"/>
          <p:nvPr/>
        </p:nvSpPr>
        <p:spPr>
          <a:xfrm>
            <a:off x="3646871" y="299704"/>
            <a:ext cx="8812676" cy="1610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Transparentnost, sledljivost in preverljivost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sl-SI" sz="1867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kvantitativne in kvaliativne informacije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sl-SI" sz="1867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obvezna revizija: prehodna faza (trenutno omejeno zagotovilo, čez 3 leta sprejemljivo)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sl-SI" sz="1867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komuniciranje: zeleno zavajanje je kaznivo</a:t>
            </a:r>
            <a:endParaRPr lang="sl-SI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1C4F80-3CA3-4291-F92F-984E3A91E81B}"/>
              </a:ext>
            </a:extLst>
          </p:cNvPr>
          <p:cNvSpPr txBox="1"/>
          <p:nvPr/>
        </p:nvSpPr>
        <p:spPr>
          <a:xfrm>
            <a:off x="3734925" y="2424629"/>
            <a:ext cx="8047192" cy="103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Integrirano poročanje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sl-SI" sz="1867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obvezne vsebine (pojasnitev v primeru opustitve)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sl-SI" sz="1867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trajnostno poročilo je del finančnega poročila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B63692-249A-9645-8800-ADC559E92F70}"/>
              </a:ext>
            </a:extLst>
          </p:cNvPr>
          <p:cNvSpPr txBox="1"/>
          <p:nvPr/>
        </p:nvSpPr>
        <p:spPr>
          <a:xfrm>
            <a:off x="3734925" y="4353473"/>
            <a:ext cx="7811675" cy="16518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Vidik dvojne bistvenosti danes in v prihodnosti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sl-SI" sz="1867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obvezna matrika dvojne bistvenosti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sl-SI" sz="1867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obvezno sodelovanje s ključnimi deležniki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sl-SI" sz="1867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IRO v celotni verigi vrednosti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sl-SI" sz="2133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CBBBAC-28FF-0460-9DFF-FFC135D83A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0464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70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19B1949-2CE2-FBD8-683D-78A25160F4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4273010"/>
              </p:ext>
            </p:extLst>
          </p:nvPr>
        </p:nvGraphicFramePr>
        <p:xfrm>
          <a:off x="168815" y="0"/>
          <a:ext cx="11854368" cy="732808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956396">
                  <a:extLst>
                    <a:ext uri="{9D8B030D-6E8A-4147-A177-3AD203B41FA5}">
                      <a16:colId xmlns:a16="http://schemas.microsoft.com/office/drawing/2014/main" val="2432513427"/>
                    </a:ext>
                  </a:extLst>
                </a:gridCol>
                <a:gridCol w="2119508">
                  <a:extLst>
                    <a:ext uri="{9D8B030D-6E8A-4147-A177-3AD203B41FA5}">
                      <a16:colId xmlns:a16="http://schemas.microsoft.com/office/drawing/2014/main" val="2923519828"/>
                    </a:ext>
                  </a:extLst>
                </a:gridCol>
                <a:gridCol w="7778464">
                  <a:extLst>
                    <a:ext uri="{9D8B030D-6E8A-4147-A177-3AD203B41FA5}">
                      <a16:colId xmlns:a16="http://schemas.microsoft.com/office/drawing/2014/main" val="944863388"/>
                    </a:ext>
                  </a:extLst>
                </a:gridCol>
              </a:tblGrid>
              <a:tr h="823159">
                <a:tc>
                  <a:txBody>
                    <a:bodyPr/>
                    <a:lstStyle/>
                    <a:p>
                      <a:r>
                        <a:rPr lang="sl-SI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Poročanje v letu</a:t>
                      </a:r>
                      <a:endParaRPr lang="en-GB" sz="20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sl-SI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Poročanje za leto</a:t>
                      </a:r>
                      <a:endParaRPr lang="en-GB" sz="20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sl-SI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Zavezana podjetja</a:t>
                      </a:r>
                      <a:endParaRPr lang="en-GB" sz="20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70881479"/>
                  </a:ext>
                </a:extLst>
              </a:tr>
              <a:tr h="701233">
                <a:tc>
                  <a:txBody>
                    <a:bodyPr/>
                    <a:lstStyle/>
                    <a:p>
                      <a:r>
                        <a:rPr lang="sl-SI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2025</a:t>
                      </a:r>
                      <a:endParaRPr lang="en-GB" sz="20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sl-SI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2024</a:t>
                      </a:r>
                      <a:endParaRPr lang="en-GB" sz="20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800" b="0" u="none" strike="noStrike" baseline="0" dirty="0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VELIKA PODJETJA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u="none" strike="noStrike" baseline="0" dirty="0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&gt;500 </a:t>
                      </a:r>
                      <a:r>
                        <a:rPr lang="sl-SI" sz="1800" b="0" u="none" strike="noStrike" baseline="0" dirty="0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zaposlenih</a:t>
                      </a:r>
                      <a:r>
                        <a:rPr lang="en-GB" sz="1800" b="0" u="none" strike="noStrike" baseline="0" dirty="0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</a:t>
                      </a:r>
                      <a:r>
                        <a:rPr lang="en-GB" sz="1800" b="0" u="none" strike="noStrike" baseline="0" dirty="0" err="1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zavezana</a:t>
                      </a:r>
                      <a:r>
                        <a:rPr lang="en-GB" sz="1800" b="0" u="none" strike="noStrike" baseline="0" dirty="0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GB" sz="1800" b="0" u="none" strike="noStrike" baseline="0" dirty="0" err="1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poročati</a:t>
                      </a:r>
                      <a:r>
                        <a:rPr lang="en-GB" sz="1800" b="0" u="none" strike="noStrike" baseline="0" dirty="0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po NFRD</a:t>
                      </a:r>
                      <a:endParaRPr lang="en-GB" sz="20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180104355"/>
                  </a:ext>
                </a:extLst>
              </a:tr>
              <a:tr h="1489527">
                <a:tc>
                  <a:txBody>
                    <a:bodyPr/>
                    <a:lstStyle/>
                    <a:p>
                      <a:r>
                        <a:rPr lang="sl-SI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2026</a:t>
                      </a:r>
                      <a:endParaRPr lang="en-GB" sz="20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sl-SI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2025</a:t>
                      </a:r>
                      <a:endParaRPr lang="en-GB" sz="20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sl-SI" sz="1800" b="0" u="none" strike="noStrike" baseline="0" dirty="0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VELIKA PODJETJA </a:t>
                      </a:r>
                    </a:p>
                    <a:p>
                      <a:r>
                        <a:rPr lang="sl-SI" sz="1800" b="0" u="none" strike="noStrike" baseline="0" dirty="0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</a:t>
                      </a:r>
                      <a:r>
                        <a:rPr lang="en-GB" sz="1800" b="0" u="none" strike="noStrike" baseline="0" dirty="0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iso </a:t>
                      </a:r>
                      <a:r>
                        <a:rPr lang="sl-SI" sz="1800" b="0" u="none" strike="noStrike" baseline="0" dirty="0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zavezana</a:t>
                      </a:r>
                      <a:r>
                        <a:rPr lang="en-GB" sz="1800" b="0" u="none" strike="noStrike" baseline="0" dirty="0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GB" sz="1800" b="0" u="none" strike="noStrike" baseline="0" dirty="0" err="1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poročati</a:t>
                      </a:r>
                      <a:r>
                        <a:rPr lang="en-GB" sz="1800" b="0" u="none" strike="noStrike" baseline="0" dirty="0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sl-SI" sz="1800" b="0" u="none" strike="noStrike" baseline="0" dirty="0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po</a:t>
                      </a:r>
                      <a:r>
                        <a:rPr lang="en-GB" sz="1800" b="0" u="none" strike="noStrike" baseline="0" dirty="0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NFRD</a:t>
                      </a:r>
                      <a:r>
                        <a:rPr lang="sl-SI" sz="1800" b="0" u="none" strike="noStrike" baseline="0" dirty="0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in presegajo vsaj </a:t>
                      </a:r>
                      <a:r>
                        <a:rPr lang="en-GB" sz="1800" b="0" u="none" strike="noStrike" baseline="0" dirty="0" err="1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dva</a:t>
                      </a:r>
                      <a:r>
                        <a:rPr lang="en-GB" sz="1800" b="0" u="none" strike="noStrike" baseline="0" dirty="0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sl-SI" sz="1800" b="0" u="none" strike="noStrike" baseline="0" dirty="0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kriterija: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800" b="0" u="none" strike="noStrike" baseline="0" dirty="0" err="1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bilančna</a:t>
                      </a:r>
                      <a:r>
                        <a:rPr lang="en-GB" sz="1800" b="0" u="none" strike="noStrike" baseline="0" dirty="0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GB" sz="1800" b="0" u="none" strike="noStrike" baseline="0" dirty="0" err="1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vsota</a:t>
                      </a:r>
                      <a:r>
                        <a:rPr lang="en-GB" sz="1800" b="0" u="none" strike="noStrike" baseline="0" dirty="0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20 </a:t>
                      </a:r>
                      <a:r>
                        <a:rPr lang="en-GB" sz="1800" b="0" u="none" strike="noStrike" baseline="0" dirty="0" err="1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milijonov</a:t>
                      </a:r>
                      <a:r>
                        <a:rPr lang="en-GB" sz="1800" b="0" u="none" strike="noStrike" baseline="0" dirty="0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EUR,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800" b="0" u="none" strike="noStrike" baseline="0" dirty="0" err="1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čisti</a:t>
                      </a:r>
                      <a:r>
                        <a:rPr lang="en-GB" sz="1800" b="0" u="none" strike="noStrike" baseline="0" dirty="0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GB" sz="1800" b="0" u="none" strike="noStrike" baseline="0" dirty="0" err="1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prihodek</a:t>
                      </a:r>
                      <a:r>
                        <a:rPr lang="en-GB" sz="1800" b="0" u="none" strike="noStrike" baseline="0" dirty="0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40 </a:t>
                      </a:r>
                      <a:r>
                        <a:rPr lang="en-GB" sz="1800" b="0" u="none" strike="noStrike" baseline="0" dirty="0" err="1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milijonov</a:t>
                      </a:r>
                      <a:r>
                        <a:rPr lang="en-GB" sz="1800" b="0" u="none" strike="noStrike" baseline="0" dirty="0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EUR;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800" b="0" u="none" strike="noStrike" baseline="0" dirty="0" err="1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povprečno</a:t>
                      </a:r>
                      <a:r>
                        <a:rPr lang="en-GB" sz="1800" b="0" u="none" strike="noStrike" baseline="0" dirty="0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GB" sz="1800" b="0" u="none" strike="noStrike" baseline="0" dirty="0" err="1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število</a:t>
                      </a:r>
                      <a:r>
                        <a:rPr lang="en-GB" sz="1800" b="0" u="none" strike="noStrike" baseline="0" dirty="0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GB" sz="1800" b="0" u="none" strike="noStrike" baseline="0" dirty="0" err="1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zaposlenih</a:t>
                      </a:r>
                      <a:r>
                        <a:rPr lang="en-GB" sz="1800" b="0" u="none" strike="noStrike" baseline="0" dirty="0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v </a:t>
                      </a:r>
                      <a:r>
                        <a:rPr lang="en-GB" sz="1800" b="0" u="none" strike="noStrike" baseline="0" dirty="0" err="1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poslovnem</a:t>
                      </a:r>
                      <a:r>
                        <a:rPr lang="en-GB" sz="1800" b="0" u="none" strike="noStrike" baseline="0" dirty="0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GB" sz="1800" b="0" u="none" strike="noStrike" baseline="0" dirty="0" err="1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letu</a:t>
                      </a:r>
                      <a:r>
                        <a:rPr lang="en-GB" sz="1800" b="0" u="none" strike="noStrike" baseline="0" dirty="0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: 250</a:t>
                      </a:r>
                      <a:endParaRPr lang="en-GB" sz="20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699151623"/>
                  </a:ext>
                </a:extLst>
              </a:tr>
              <a:tr h="940754">
                <a:tc>
                  <a:txBody>
                    <a:bodyPr/>
                    <a:lstStyle/>
                    <a:p>
                      <a:r>
                        <a:rPr lang="sl-SI" sz="2000" b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2027</a:t>
                      </a:r>
                      <a:endParaRPr lang="en-GB" sz="2000" b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sl-SI" sz="2000" b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2026</a:t>
                      </a:r>
                      <a:endParaRPr lang="en-GB" sz="2000" b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800" b="0" u="none" strike="noStrike" baseline="0" dirty="0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MSP</a:t>
                      </a:r>
                      <a:endParaRPr lang="sl-SI" sz="1800" b="0" u="none" strike="noStrike" baseline="0" dirty="0">
                        <a:solidFill>
                          <a:srgbClr val="221F1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800" b="0" u="none" strike="noStrike" baseline="0" dirty="0" err="1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vključno</a:t>
                      </a:r>
                      <a:r>
                        <a:rPr lang="en-GB" sz="1800" b="0" u="none" strike="noStrike" baseline="0" dirty="0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s </a:t>
                      </a:r>
                      <a:r>
                        <a:rPr lang="en-GB" sz="1800" b="0" u="none" strike="noStrike" baseline="0" dirty="0" err="1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podjetji</a:t>
                      </a:r>
                      <a:r>
                        <a:rPr lang="en-GB" sz="1800" b="0" u="none" strike="noStrike" baseline="0" dirty="0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GB" sz="1800" b="0" u="none" strike="noStrike" baseline="0" dirty="0" err="1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iz</a:t>
                      </a:r>
                      <a:r>
                        <a:rPr lang="en-GB" sz="1800" b="0" u="none" strike="noStrike" baseline="0" dirty="0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GB" sz="1800" b="0" u="none" strike="noStrike" baseline="0" dirty="0" err="1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tretjih</a:t>
                      </a:r>
                      <a:r>
                        <a:rPr lang="en-GB" sz="1800" b="0" u="none" strike="noStrike" baseline="0" dirty="0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GB" sz="1800" b="0" u="none" strike="noStrike" baseline="0" dirty="0" err="1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držav</a:t>
                      </a:r>
                      <a:endParaRPr lang="sl-SI" sz="1800" b="0" u="none" strike="noStrike" baseline="0" dirty="0">
                        <a:solidFill>
                          <a:srgbClr val="221F1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sl-SI" sz="1800" b="0" u="none" strike="noStrike" baseline="0" dirty="0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Obvezni (MSP, </a:t>
                      </a:r>
                      <a:r>
                        <a:rPr lang="en-GB" sz="1800" b="0" u="none" strike="noStrike" baseline="0" dirty="0" err="1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kotirajo</a:t>
                      </a:r>
                      <a:r>
                        <a:rPr lang="en-GB" sz="1800" b="0" u="none" strike="noStrike" baseline="0" dirty="0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GB" sz="1800" b="0" u="none" strike="noStrike" baseline="0" dirty="0" err="1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na</a:t>
                      </a:r>
                      <a:r>
                        <a:rPr lang="en-GB" sz="1800" b="0" u="none" strike="noStrike" baseline="0" dirty="0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GB" sz="1800" b="0" u="none" strike="noStrike" baseline="0" dirty="0" err="1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reguliranih</a:t>
                      </a:r>
                      <a:r>
                        <a:rPr lang="en-GB" sz="1800" b="0" u="none" strike="noStrike" baseline="0" dirty="0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GB" sz="1800" b="0" u="none" strike="noStrike" baseline="0" dirty="0" err="1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trgih</a:t>
                      </a:r>
                      <a:r>
                        <a:rPr lang="en-GB" sz="1800" b="0" u="none" strike="noStrike" baseline="0" dirty="0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EU</a:t>
                      </a:r>
                      <a:r>
                        <a:rPr lang="sl-SI" sz="1800" b="0" u="none" strike="noStrike" baseline="0" dirty="0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) + neobvezni</a:t>
                      </a:r>
                      <a:endParaRPr lang="en-GB" sz="2000" b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630219931"/>
                  </a:ext>
                </a:extLst>
              </a:tr>
              <a:tr h="1215140">
                <a:tc>
                  <a:txBody>
                    <a:bodyPr/>
                    <a:lstStyle/>
                    <a:p>
                      <a:r>
                        <a:rPr lang="sl-SI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2029</a:t>
                      </a:r>
                      <a:endParaRPr lang="en-GB" sz="20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sl-SI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2028</a:t>
                      </a:r>
                      <a:endParaRPr lang="en-GB" sz="20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800" b="0" u="none" strike="noStrike" baseline="0" dirty="0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PODJETJA IZ TRETJIH DRŽAV</a:t>
                      </a:r>
                      <a:endParaRPr lang="sl-SI" sz="1800" b="0" u="none" strike="noStrike" baseline="0" dirty="0">
                        <a:solidFill>
                          <a:srgbClr val="221F1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800" b="0" u="none" strike="noStrike" baseline="0" dirty="0" err="1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letni</a:t>
                      </a:r>
                      <a:r>
                        <a:rPr lang="en-GB" sz="1800" b="0" u="none" strike="noStrike" baseline="0" dirty="0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GB" sz="1800" b="0" u="none" strike="noStrike" baseline="0" dirty="0" err="1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čisti</a:t>
                      </a:r>
                      <a:r>
                        <a:rPr lang="en-GB" sz="1800" b="0" u="none" strike="noStrike" baseline="0" dirty="0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GB" sz="1800" b="0" u="none" strike="noStrike" baseline="0" dirty="0" err="1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prihodek</a:t>
                      </a:r>
                      <a:r>
                        <a:rPr lang="en-GB" sz="1800" b="0" u="none" strike="noStrike" baseline="0" dirty="0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GB" sz="1800" b="0" u="none" strike="noStrike" baseline="0" dirty="0" err="1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na</a:t>
                      </a:r>
                      <a:r>
                        <a:rPr lang="en-GB" sz="1800" b="0" u="none" strike="noStrike" baseline="0" dirty="0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GB" sz="1800" b="0" u="none" strike="noStrike" baseline="0" dirty="0" err="1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konsolidirani</a:t>
                      </a:r>
                      <a:r>
                        <a:rPr lang="en-GB" sz="1800" b="0" u="none" strike="noStrike" baseline="0" dirty="0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GB" sz="1800" b="0" u="none" strike="noStrike" baseline="0" dirty="0" err="1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ali</a:t>
                      </a:r>
                      <a:r>
                        <a:rPr lang="en-GB" sz="1800" b="0" u="none" strike="noStrike" baseline="0" dirty="0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GB" sz="1800" b="0" u="none" strike="noStrike" baseline="0" dirty="0" err="1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posamični</a:t>
                      </a:r>
                      <a:r>
                        <a:rPr lang="en-GB" sz="1800" b="0" u="none" strike="noStrike" baseline="0" dirty="0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GB" sz="1800" b="0" u="none" strike="noStrike" baseline="0" dirty="0" err="1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ravni</a:t>
                      </a:r>
                      <a:r>
                        <a:rPr lang="en-GB" sz="1800" b="0" u="none" strike="noStrike" baseline="0" dirty="0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v EU </a:t>
                      </a:r>
                      <a:r>
                        <a:rPr lang="en-GB" sz="1800" b="0" u="none" strike="noStrike" baseline="0" dirty="0" err="1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najmanj</a:t>
                      </a:r>
                      <a:r>
                        <a:rPr lang="en-GB" sz="1800" b="0" u="none" strike="noStrike" baseline="0" dirty="0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150 </a:t>
                      </a:r>
                      <a:r>
                        <a:rPr lang="sl-SI" sz="1800" b="0" u="none" strike="noStrike" baseline="0" dirty="0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mio</a:t>
                      </a:r>
                      <a:r>
                        <a:rPr lang="en-GB" sz="1800" b="0" u="none" strike="noStrike" baseline="0" dirty="0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EUR </a:t>
                      </a:r>
                      <a:r>
                        <a:rPr lang="sl-SI" sz="1800" b="0" u="none" strike="noStrike" baseline="0" dirty="0">
                          <a:solidFill>
                            <a:srgbClr val="221F1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 zadnjih 2 zaporednih letih (v odvisni družbi EU s prihodkom vsaj 40 mio EUR)</a:t>
                      </a:r>
                      <a:endParaRPr lang="en-GB" sz="20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195383306"/>
                  </a:ext>
                </a:extLst>
              </a:tr>
              <a:tr h="2146094">
                <a:tc gridSpan="3">
                  <a:txBody>
                    <a:bodyPr/>
                    <a:lstStyle/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sl-SI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 pripravi: standardi za MSP (poenostavljeni, spremljanje verige vrednosti)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sl-SI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MSP lahko prosijo za odlog poročanja do 2028 (argumentacija)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sl-SI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 pripravi sektorsko specifični standardi (nafta in plin, premog, cestni transport, energija, prehrambena industrija, tekstil...)</a:t>
                      </a:r>
                      <a:endParaRPr lang="en-GB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920" marR="121920" marT="60960" marB="60960">
                    <a:solidFill>
                      <a:srgbClr val="91B92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108948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14E11B36-8B0B-C9F1-4399-3A519D4CB69C}"/>
              </a:ext>
            </a:extLst>
          </p:cNvPr>
          <p:cNvSpPr/>
          <p:nvPr/>
        </p:nvSpPr>
        <p:spPr>
          <a:xfrm>
            <a:off x="55123" y="3017421"/>
            <a:ext cx="12081753" cy="1044103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16156306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37BA9D-9F55-1BD2-ADA2-C60074F25F22}"/>
              </a:ext>
            </a:extLst>
          </p:cNvPr>
          <p:cNvSpPr txBox="1"/>
          <p:nvPr/>
        </p:nvSpPr>
        <p:spPr>
          <a:xfrm>
            <a:off x="4149234" y="2251876"/>
            <a:ext cx="79393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Clr>
                <a:srgbClr val="91B923"/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Kaj so ključni stebri vaše trajnostne strategije? </a:t>
            </a:r>
          </a:p>
          <a:p>
            <a:pPr marL="380990" indent="-380990">
              <a:buClr>
                <a:srgbClr val="91B923"/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Kako ste jih določili?</a:t>
            </a:r>
          </a:p>
          <a:p>
            <a:pPr marL="380990" indent="-380990">
              <a:buClr>
                <a:srgbClr val="91B923"/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Kaj so vaša največja tveganja?</a:t>
            </a:r>
          </a:p>
          <a:p>
            <a:pPr marL="380990" indent="-380990">
              <a:buClr>
                <a:srgbClr val="91B923"/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Kaj so vaši glavni vplivi na družbo in okolje?</a:t>
            </a:r>
          </a:p>
          <a:p>
            <a:pPr marL="380990" indent="-380990">
              <a:buClr>
                <a:srgbClr val="91B923"/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Kaj so vaše priložnosti, ki izhajajo ESG in trajnostnega razvoja? </a:t>
            </a:r>
          </a:p>
        </p:txBody>
      </p:sp>
      <p:sp>
        <p:nvSpPr>
          <p:cNvPr id="3" name="Pravokotnik 3">
            <a:extLst>
              <a:ext uri="{FF2B5EF4-FFF2-40B4-BE49-F238E27FC236}">
                <a16:creationId xmlns:a16="http://schemas.microsoft.com/office/drawing/2014/main" id="{C0A86A26-FF21-4ED2-D44D-9E34E3D9B80B}"/>
              </a:ext>
            </a:extLst>
          </p:cNvPr>
          <p:cNvSpPr/>
          <p:nvPr/>
        </p:nvSpPr>
        <p:spPr>
          <a:xfrm>
            <a:off x="0" y="0"/>
            <a:ext cx="3566499" cy="6858000"/>
          </a:xfrm>
          <a:prstGeom prst="rect">
            <a:avLst/>
          </a:prstGeom>
          <a:solidFill>
            <a:srgbClr val="91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F2DA15-2C9B-812A-35A5-ED48AAE823F6}"/>
              </a:ext>
            </a:extLst>
          </p:cNvPr>
          <p:cNvSpPr txBox="1"/>
          <p:nvPr/>
        </p:nvSpPr>
        <p:spPr>
          <a:xfrm>
            <a:off x="103454" y="2193119"/>
            <a:ext cx="3511612" cy="1692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Sklop</a:t>
            </a:r>
          </a:p>
          <a:p>
            <a:r>
              <a:rPr lang="sl-SI" sz="2667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VSEBINA TRAJNOSTNE STRATEGIJE</a:t>
            </a:r>
            <a:endParaRPr lang="en-GB" sz="2667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4272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524F296-2AD6-42B8-2B11-E32560F08EB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0377" y="-124990"/>
            <a:ext cx="6131667" cy="6982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B0F7C3-E989-6EA7-98E3-4105D6640DE6}"/>
              </a:ext>
            </a:extLst>
          </p:cNvPr>
          <p:cNvSpPr txBox="1"/>
          <p:nvPr/>
        </p:nvSpPr>
        <p:spPr>
          <a:xfrm>
            <a:off x="247655" y="3235151"/>
            <a:ext cx="5105811" cy="1354217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l-SI" sz="20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TVEGANJA (Risks) </a:t>
            </a:r>
            <a:r>
              <a:rPr lang="sl-SI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</a:t>
            </a:r>
            <a:r>
              <a:rPr lang="sl-SI" sz="20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PRILOŽNOSTI (Opportunities) </a:t>
            </a:r>
            <a:r>
              <a:rPr lang="sl-SI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 poslovanje podjetja: investicije, denarni tok, poslovni izzid, vzdržnost poslovnega modela...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30B9AD-9D86-3F68-FA67-0F698B68D43E}"/>
              </a:ext>
            </a:extLst>
          </p:cNvPr>
          <p:cNvSpPr txBox="1"/>
          <p:nvPr/>
        </p:nvSpPr>
        <p:spPr>
          <a:xfrm>
            <a:off x="247655" y="566387"/>
            <a:ext cx="5286524" cy="830997"/>
          </a:xfrm>
          <a:prstGeom prst="rect">
            <a:avLst/>
          </a:prstGeom>
          <a:solidFill>
            <a:srgbClr val="91B923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sl-SI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IRO: rezultat ocene dvojne bistvenosti</a:t>
            </a:r>
            <a:endParaRPr lang="LID4096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Pravokotnik 3">
            <a:extLst>
              <a:ext uri="{FF2B5EF4-FFF2-40B4-BE49-F238E27FC236}">
                <a16:creationId xmlns:a16="http://schemas.microsoft.com/office/drawing/2014/main" id="{4C6C6B1F-9FD8-5DCB-14BB-945225C40C4B}"/>
              </a:ext>
            </a:extLst>
          </p:cNvPr>
          <p:cNvSpPr/>
          <p:nvPr/>
        </p:nvSpPr>
        <p:spPr>
          <a:xfrm>
            <a:off x="247655" y="1876086"/>
            <a:ext cx="5196167" cy="1015663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sl" sz="20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VPLIVI</a:t>
            </a:r>
            <a:r>
              <a:rPr lang="sl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l" sz="20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(Impacts) </a:t>
            </a:r>
            <a:r>
              <a:rPr lang="sl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 okolje in ljudi: neposredno in posredno znotraj verige vrednosti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857AF9-EB9B-5359-F4D0-95C89C7ADBBD}"/>
              </a:ext>
            </a:extLst>
          </p:cNvPr>
          <p:cNvSpPr txBox="1"/>
          <p:nvPr/>
        </p:nvSpPr>
        <p:spPr>
          <a:xfrm>
            <a:off x="6379321" y="4443498"/>
            <a:ext cx="5474668" cy="129266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l-SI" sz="2400" dirty="0">
                <a:solidFill>
                  <a:srgbClr val="73AF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Nujno sodelovanje deležnikov</a:t>
            </a:r>
            <a:r>
              <a:rPr lang="sl-SI" sz="2400" b="1" dirty="0">
                <a:solidFill>
                  <a:srgbClr val="73AF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sl-SI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specialisti za trajnost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sl-SI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finančna služba: kazni, ROI ...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sl-SI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strokovnjaki, kupci, dobavitelji, združenja ...</a:t>
            </a:r>
            <a:endParaRPr lang="en-GB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CCF165-058D-F24C-A5DE-630540DD1BF9}"/>
              </a:ext>
            </a:extLst>
          </p:cNvPr>
          <p:cNvSpPr txBox="1"/>
          <p:nvPr/>
        </p:nvSpPr>
        <p:spPr>
          <a:xfrm>
            <a:off x="6379321" y="248174"/>
            <a:ext cx="5407187" cy="15696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l-SI" sz="2400" dirty="0">
                <a:solidFill>
                  <a:srgbClr val="73AF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Razumevanje</a:t>
            </a:r>
            <a:r>
              <a:rPr lang="sl-SI" sz="2400" b="1" dirty="0">
                <a:solidFill>
                  <a:srgbClr val="73AF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sl-SI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prepoznati IRO vseh zainteresiranih deležnikov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sl-SI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rangiranje glede na pomen,  verjetnost in obseg</a:t>
            </a:r>
            <a:endParaRPr lang="en-GB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344F52-9FC8-649E-9D50-B2BCD1CE72E8}"/>
              </a:ext>
            </a:extLst>
          </p:cNvPr>
          <p:cNvSpPr txBox="1"/>
          <p:nvPr/>
        </p:nvSpPr>
        <p:spPr>
          <a:xfrm>
            <a:off x="6379321" y="2225543"/>
            <a:ext cx="5407187" cy="193899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sl-SI" sz="2400" dirty="0">
                <a:solidFill>
                  <a:srgbClr val="73AF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Ukrepanje</a:t>
            </a:r>
            <a:r>
              <a:rPr lang="sl-SI" sz="2400" b="1" dirty="0">
                <a:solidFill>
                  <a:srgbClr val="73AF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sl-SI" sz="2400" dirty="0">
              <a:solidFill>
                <a:srgbClr val="73AF4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sl-SI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Strategija (vodenje)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sl-SI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Politike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sl-SI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Cilji (metrike)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sl-SI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Aktivnosti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40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5" grpId="0"/>
      <p:bldP spid="8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373" y="-91138"/>
            <a:ext cx="3922486" cy="7377323"/>
          </a:xfrm>
          <a:prstGeom prst="rect">
            <a:avLst/>
          </a:prstGeom>
        </p:spPr>
      </p:pic>
      <p:sp>
        <p:nvSpPr>
          <p:cNvPr id="4" name="PoljeZBesedilom 3"/>
          <p:cNvSpPr txBox="1"/>
          <p:nvPr/>
        </p:nvSpPr>
        <p:spPr>
          <a:xfrm>
            <a:off x="71057" y="2679103"/>
            <a:ext cx="2707862" cy="1200329"/>
          </a:xfrm>
          <a:prstGeom prst="rect">
            <a:avLst/>
          </a:prstGeom>
          <a:solidFill>
            <a:srgbClr val="91B923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3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Upravljanje tveganj</a:t>
            </a:r>
            <a:endParaRPr lang="en-US" sz="2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Pravokotnik 10"/>
          <p:cNvSpPr/>
          <p:nvPr/>
        </p:nvSpPr>
        <p:spPr>
          <a:xfrm>
            <a:off x="4754880" y="695041"/>
            <a:ext cx="7878721" cy="274953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121920" tIns="60960" rIns="121920" bIns="60960" anchor="t">
            <a:spAutoFit/>
          </a:bodyPr>
          <a:lstStyle/>
          <a:p>
            <a:r>
              <a:rPr lang="sl-SI" sz="2667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TRANZITNA  </a:t>
            </a:r>
          </a:p>
          <a:p>
            <a:r>
              <a:rPr lang="sl-SI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višji davki za izpuste TGP…</a:t>
            </a:r>
          </a:p>
          <a:p>
            <a:r>
              <a:rPr lang="sl-SI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zaostrovanje regulative </a:t>
            </a:r>
          </a:p>
          <a:p>
            <a:r>
              <a:rPr lang="sl-SI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rizične investicije v nove tehnologije</a:t>
            </a:r>
          </a:p>
          <a:p>
            <a:r>
              <a:rPr lang="sl-SI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višanje stroškov surovin</a:t>
            </a:r>
          </a:p>
          <a:p>
            <a:r>
              <a:rPr lang="sl-SI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zavračanje netrajnostne ponudbe, slab ugled</a:t>
            </a:r>
          </a:p>
          <a:p>
            <a:r>
              <a:rPr lang="sl-SI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nestabilna veriga vrednosti…</a:t>
            </a:r>
          </a:p>
        </p:txBody>
      </p:sp>
      <p:sp>
        <p:nvSpPr>
          <p:cNvPr id="12" name="Pravokotnik 11"/>
          <p:cNvSpPr/>
          <p:nvPr/>
        </p:nvSpPr>
        <p:spPr>
          <a:xfrm>
            <a:off x="4754880" y="3989593"/>
            <a:ext cx="7878721" cy="20108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121920" tIns="60960" rIns="121920" bIns="60960" anchor="t">
            <a:spAutoFit/>
          </a:bodyPr>
          <a:lstStyle/>
          <a:p>
            <a:r>
              <a:rPr lang="sl-SI" sz="2667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FIZIČNA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manjšanje razpoložljivih rodovitnih zemljišč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ekstremni vremenski dogodki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omejeno delo na prostem zaradi izrednih temperatur, pandemije, suša ...</a:t>
            </a:r>
            <a:endParaRPr lang="en-US" sz="2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68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880" y="0"/>
            <a:ext cx="4214801" cy="6858000"/>
          </a:xfrm>
          <a:prstGeom prst="rect">
            <a:avLst/>
          </a:prstGeom>
        </p:spPr>
      </p:pic>
      <p:sp>
        <p:nvSpPr>
          <p:cNvPr id="4" name="PoljeZBesedilom 3"/>
          <p:cNvSpPr txBox="1"/>
          <p:nvPr/>
        </p:nvSpPr>
        <p:spPr>
          <a:xfrm>
            <a:off x="1" y="2849516"/>
            <a:ext cx="2793209" cy="1200329"/>
          </a:xfrm>
          <a:prstGeom prst="rect">
            <a:avLst/>
          </a:prstGeom>
          <a:solidFill>
            <a:srgbClr val="91B923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LID4096"/>
            </a:defPPr>
            <a:lvl1pPr algn="ctr">
              <a:defRPr sz="2700">
                <a:solidFill>
                  <a:schemeClr val="tx1"/>
                </a:solidFill>
              </a:defRPr>
            </a:lvl1pPr>
          </a:lstStyle>
          <a:p>
            <a:r>
              <a:rPr lang="sl-SI" sz="3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Izkoriščanje priložnosti</a:t>
            </a:r>
            <a:endParaRPr lang="en-US" sz="36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PoljeZBesedilom 5"/>
          <p:cNvSpPr txBox="1"/>
          <p:nvPr/>
        </p:nvSpPr>
        <p:spPr>
          <a:xfrm>
            <a:off x="5655226" y="230729"/>
            <a:ext cx="6160636" cy="27084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121920" tIns="60960" rIns="121920" bIns="60960" anchor="t">
            <a:spAutoFit/>
          </a:bodyPr>
          <a:lstStyle>
            <a:defPPr>
              <a:defRPr lang="LID4096"/>
            </a:defPPr>
            <a:lvl1pPr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sl-SI" sz="24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Novi trgi</a:t>
            </a:r>
          </a:p>
          <a:p>
            <a:r>
              <a:rPr lang="sl-SI" sz="24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Nižji stroški: odpadkov, davkov, virov…</a:t>
            </a:r>
          </a:p>
          <a:p>
            <a:r>
              <a:rPr lang="sl-SI" sz="24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Razlikovalna prednost, ugled</a:t>
            </a:r>
          </a:p>
          <a:p>
            <a:r>
              <a:rPr lang="sl-SI" sz="24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Lojalnost strank</a:t>
            </a:r>
          </a:p>
          <a:p>
            <a:r>
              <a:rPr lang="sl-SI" sz="24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Utrjevanje dobavne verige, nova partnerstva</a:t>
            </a:r>
          </a:p>
          <a:p>
            <a:r>
              <a:rPr lang="sl-SI" sz="24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Pridobivanje kapitala</a:t>
            </a:r>
          </a:p>
        </p:txBody>
      </p:sp>
      <p:sp>
        <p:nvSpPr>
          <p:cNvPr id="8" name="PoljeZBesedilom 8"/>
          <p:cNvSpPr txBox="1"/>
          <p:nvPr/>
        </p:nvSpPr>
        <p:spPr>
          <a:xfrm>
            <a:off x="5655227" y="3179523"/>
            <a:ext cx="6217263" cy="86177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121920" tIns="60960" rIns="121920" bIns="60960" anchor="t">
            <a:spAutoFit/>
          </a:bodyPr>
          <a:lstStyle>
            <a:defPPr>
              <a:defRPr lang="LID4096"/>
            </a:defPPr>
            <a:lvl1pPr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sl-SI" sz="24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Spodbujanje inovacij</a:t>
            </a:r>
          </a:p>
          <a:p>
            <a:r>
              <a:rPr lang="sl-SI" sz="24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Optimizacija procesov</a:t>
            </a:r>
          </a:p>
        </p:txBody>
      </p:sp>
      <p:sp>
        <p:nvSpPr>
          <p:cNvPr id="11" name="PoljeZBesedilom 9"/>
          <p:cNvSpPr txBox="1"/>
          <p:nvPr/>
        </p:nvSpPr>
        <p:spPr>
          <a:xfrm>
            <a:off x="5655227" y="4281657"/>
            <a:ext cx="6217263" cy="123110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121920" tIns="60960" rIns="121920" bIns="60960" anchor="t">
            <a:spAutoFit/>
          </a:bodyPr>
          <a:lstStyle>
            <a:defPPr>
              <a:defRPr lang="LID4096"/>
            </a:defPPr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sl-SI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Dolgoročna vzdržnost (omejeni viri, obstanek v verigi vrednosti, zadostitev zakonodaji)…</a:t>
            </a:r>
          </a:p>
        </p:txBody>
      </p:sp>
      <p:sp>
        <p:nvSpPr>
          <p:cNvPr id="12" name="PoljeZBesedilom 10"/>
          <p:cNvSpPr txBox="1"/>
          <p:nvPr/>
        </p:nvSpPr>
        <p:spPr>
          <a:xfrm>
            <a:off x="5655226" y="5649378"/>
            <a:ext cx="6282287" cy="49244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121920" tIns="60960" rIns="121920" bIns="60960" anchor="t">
            <a:spAutoFit/>
          </a:bodyPr>
          <a:lstStyle>
            <a:defPPr>
              <a:defRPr lang="LID4096"/>
            </a:defPPr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sl-SI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Pridobivanje in ohranjanje talentov</a:t>
            </a:r>
          </a:p>
        </p:txBody>
      </p:sp>
    </p:spTree>
    <p:extLst>
      <p:ext uri="{BB962C8B-B14F-4D97-AF65-F5344CB8AC3E}">
        <p14:creationId xmlns:p14="http://schemas.microsoft.com/office/powerpoint/2010/main" val="384436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22E1E3-B7F1-A45F-21D5-5C0B7F0206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E5679D-5AB9-575A-3F6B-BD5BBD533A62}"/>
              </a:ext>
            </a:extLst>
          </p:cNvPr>
          <p:cNvSpPr txBox="1"/>
          <p:nvPr/>
        </p:nvSpPr>
        <p:spPr>
          <a:xfrm>
            <a:off x="862519" y="1777639"/>
            <a:ext cx="4345021" cy="830997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sl-SI" sz="2400" dirty="0"/>
          </a:p>
          <a:p>
            <a:endParaRPr lang="en-GB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A2E8B6-73EB-EB2E-C508-076A2467BE20}"/>
              </a:ext>
            </a:extLst>
          </p:cNvPr>
          <p:cNvSpPr txBox="1"/>
          <p:nvPr/>
        </p:nvSpPr>
        <p:spPr>
          <a:xfrm>
            <a:off x="853374" y="6018600"/>
            <a:ext cx="4345021" cy="461665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AB902F-8251-E0AA-3F38-CB49C2A1E9D6}"/>
              </a:ext>
            </a:extLst>
          </p:cNvPr>
          <p:cNvSpPr txBox="1"/>
          <p:nvPr/>
        </p:nvSpPr>
        <p:spPr>
          <a:xfrm>
            <a:off x="6031314" y="203460"/>
            <a:ext cx="61606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dirty="0"/>
              <a:t>M SORA</a:t>
            </a:r>
          </a:p>
        </p:txBody>
      </p:sp>
    </p:spTree>
    <p:extLst>
      <p:ext uri="{BB962C8B-B14F-4D97-AF65-F5344CB8AC3E}">
        <p14:creationId xmlns:p14="http://schemas.microsoft.com/office/powerpoint/2010/main" val="11143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021" y="2982417"/>
            <a:ext cx="2385868" cy="595139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6AB4F025-E966-47AF-965C-3269A88496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3495" y="856703"/>
            <a:ext cx="9042400" cy="52747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FFB26C-1705-3E17-BCFD-1340123D4F48}"/>
              </a:ext>
            </a:extLst>
          </p:cNvPr>
          <p:cNvSpPr txBox="1"/>
          <p:nvPr/>
        </p:nvSpPr>
        <p:spPr>
          <a:xfrm>
            <a:off x="362021" y="2179051"/>
            <a:ext cx="27287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 stebri trajnostne strategije</a:t>
            </a:r>
            <a:endParaRPr lang="en-GB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4592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D88CCB8-9163-8DF3-2A32-2CF2268C17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768427" cy="6858000"/>
          </a:xfrm>
          <a:prstGeom prst="rect">
            <a:avLst/>
          </a:prstGeom>
        </p:spPr>
      </p:pic>
      <p:sp>
        <p:nvSpPr>
          <p:cNvPr id="3" name="Pravokotnik 2"/>
          <p:cNvSpPr/>
          <p:nvPr/>
        </p:nvSpPr>
        <p:spPr>
          <a:xfrm>
            <a:off x="63813" y="6509187"/>
            <a:ext cx="2792688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67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https://www.resulation.eu/en</a:t>
            </a:r>
            <a:r>
              <a:rPr lang="sl-SI" sz="1467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 sz="1467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Pravokotnik 2"/>
          <p:cNvSpPr/>
          <p:nvPr/>
        </p:nvSpPr>
        <p:spPr>
          <a:xfrm>
            <a:off x="4974053" y="1639259"/>
            <a:ext cx="7124444" cy="38271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sl-SI" sz="16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DOLGOROČNA VZDRŽNOST</a:t>
            </a:r>
            <a:r>
              <a:rPr lang="sl-SI" sz="1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sl-SI" sz="1867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konkurenti; zakonodaja (min % recikliranih materialov; brez odvoza na odlagališča)</a:t>
            </a:r>
          </a:p>
          <a:p>
            <a:r>
              <a:rPr lang="sl-SI" sz="16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LOJALNOST STRANK</a:t>
            </a:r>
            <a:r>
              <a:rPr lang="sl-SI" sz="1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sl-SI" sz="1867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nižja cena odkupa</a:t>
            </a:r>
          </a:p>
          <a:p>
            <a:r>
              <a:rPr lang="sl-SI" sz="16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PRIHODKI</a:t>
            </a:r>
            <a:r>
              <a:rPr lang="sl-SI" sz="1867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sl-SI" sz="1867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odkup odpadkov</a:t>
            </a:r>
          </a:p>
          <a:p>
            <a:r>
              <a:rPr lang="sl-SI" sz="16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OBSTANEK V DOBAVNI VERIGI</a:t>
            </a:r>
            <a:r>
              <a:rPr lang="sl-SI" sz="1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r>
              <a:rPr lang="sl-SI" sz="16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UGLED</a:t>
            </a:r>
            <a:endParaRPr lang="sl-SI" sz="16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sl-SI" sz="1867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skupnost, država (dovoljenja, certifikati)</a:t>
            </a:r>
          </a:p>
          <a:p>
            <a:r>
              <a:rPr lang="sl-SI" sz="16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TEHNOLOŠKE INOVACIJE</a:t>
            </a:r>
          </a:p>
          <a:p>
            <a:r>
              <a:rPr lang="sl-SI" sz="16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NIŽANJE STROŠKOV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sl-SI" sz="1867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CO2 davki, stroški odlagališč</a:t>
            </a:r>
          </a:p>
          <a:p>
            <a:r>
              <a:rPr lang="sl-SI" sz="16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URESNIČEVANJE CILJEV TRAJNOSTNE STRATEGIJE</a:t>
            </a:r>
            <a:endParaRPr lang="sl-SI" sz="1867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4FFA36-E6D4-4227-5606-FA6F94F8DD3D}"/>
              </a:ext>
            </a:extLst>
          </p:cNvPr>
          <p:cNvSpPr txBox="1"/>
          <p:nvPr/>
        </p:nvSpPr>
        <p:spPr>
          <a:xfrm>
            <a:off x="4906320" y="134094"/>
            <a:ext cx="6912720" cy="1405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733" dirty="0">
                <a:solidFill>
                  <a:srgbClr val="00ACE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ReSulation.</a:t>
            </a:r>
          </a:p>
          <a:p>
            <a:r>
              <a:rPr lang="sl-SI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Zbiranje, recikliranje in ponovna uporaba materialov iz gradbišč. </a:t>
            </a:r>
            <a:endParaRPr lang="en-GB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Pravokotnik 1"/>
          <p:cNvSpPr/>
          <p:nvPr/>
        </p:nvSpPr>
        <p:spPr>
          <a:xfrm>
            <a:off x="4974053" y="5594353"/>
            <a:ext cx="7124444" cy="954300"/>
          </a:xfrm>
          <a:prstGeom prst="rect">
            <a:avLst/>
          </a:prstGeom>
          <a:solidFill>
            <a:srgbClr val="00ACEC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l-SI" sz="1867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INVESTICIJE</a:t>
            </a:r>
            <a:endParaRPr lang="sl-SI" sz="1867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sl-SI" sz="1867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Tovarne; postopki: analize, predelava…</a:t>
            </a:r>
          </a:p>
          <a:p>
            <a:r>
              <a:rPr lang="sl-SI" sz="1867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Vreče za zbiranje odpadkov, odvoz preko partnerja; </a:t>
            </a:r>
          </a:p>
        </p:txBody>
      </p:sp>
    </p:spTree>
    <p:extLst>
      <p:ext uri="{BB962C8B-B14F-4D97-AF65-F5344CB8AC3E}">
        <p14:creationId xmlns:p14="http://schemas.microsoft.com/office/powerpoint/2010/main" val="185968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BC7A98-13CC-4A28-E90A-774DEF488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2631" y="0"/>
            <a:ext cx="86577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EA15C4-F243-BCAC-3E45-B7144FBC859B}"/>
              </a:ext>
            </a:extLst>
          </p:cNvPr>
          <p:cNvSpPr txBox="1"/>
          <p:nvPr/>
        </p:nvSpPr>
        <p:spPr>
          <a:xfrm>
            <a:off x="4062454" y="2530192"/>
            <a:ext cx="6841788" cy="2882584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l-SI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IRO za vaše podjetje: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ključna tveganja danes in jutri </a:t>
            </a:r>
          </a:p>
          <a:p>
            <a:pPr lvl="1"/>
            <a:r>
              <a:rPr lang="sl-SI" sz="2133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Tranzitna (davki, tehnologije, zakonodaja...) in fizična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priložnosti </a:t>
            </a:r>
          </a:p>
          <a:p>
            <a:pPr lvl="1"/>
            <a:r>
              <a:rPr lang="sl-SI" sz="2133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partnerstva, novi trgi, nižji stroški...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Ključni vplivi na okolje in ljudi</a:t>
            </a:r>
          </a:p>
          <a:p>
            <a:pPr lvl="1"/>
            <a:r>
              <a:rPr lang="sl-SI" sz="2133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Pozitivni in negativni</a:t>
            </a:r>
            <a:endParaRPr lang="en-GB" sz="2133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Pravokotnik 3">
            <a:extLst>
              <a:ext uri="{FF2B5EF4-FFF2-40B4-BE49-F238E27FC236}">
                <a16:creationId xmlns:a16="http://schemas.microsoft.com/office/drawing/2014/main" id="{3CDE7562-1EFE-0B3F-58C4-7E69B352189C}"/>
              </a:ext>
            </a:extLst>
          </p:cNvPr>
          <p:cNvSpPr/>
          <p:nvPr/>
        </p:nvSpPr>
        <p:spPr>
          <a:xfrm>
            <a:off x="0" y="0"/>
            <a:ext cx="3566499" cy="6858000"/>
          </a:xfrm>
          <a:prstGeom prst="rect">
            <a:avLst/>
          </a:prstGeom>
          <a:solidFill>
            <a:srgbClr val="91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86404C-55CC-23F2-CF32-871A6E7BDA12}"/>
              </a:ext>
            </a:extLst>
          </p:cNvPr>
          <p:cNvSpPr txBox="1"/>
          <p:nvPr/>
        </p:nvSpPr>
        <p:spPr>
          <a:xfrm>
            <a:off x="495954" y="2942001"/>
            <a:ext cx="2540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REFLEKSIJA</a:t>
            </a:r>
            <a:endParaRPr lang="en-GB" sz="3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216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5398D5-49D9-249E-4E5A-271D0FA5E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090" y="854110"/>
            <a:ext cx="10998758" cy="389478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l-SI" sz="2000" dirty="0"/>
              <a:t>Nekaj virov, ki so meni uporabni:</a:t>
            </a:r>
          </a:p>
          <a:p>
            <a:pPr marL="0" indent="0">
              <a:buNone/>
            </a:pPr>
            <a:endParaRPr lang="sl-SI" sz="2000" dirty="0"/>
          </a:p>
          <a:p>
            <a:pPr>
              <a:buFontTx/>
              <a:buChar char="-"/>
            </a:pPr>
            <a:r>
              <a:rPr lang="sl-SI" sz="2000" dirty="0"/>
              <a:t>Canvas krožnega poslovnega modela: </a:t>
            </a:r>
            <a:r>
              <a:rPr lang="sl-SI" sz="2000" dirty="0">
                <a:hlinkClick r:id="rId2"/>
              </a:rPr>
              <a:t>https://circulab.academy/circular-economy-tools/circular-canvas-business-models/</a:t>
            </a:r>
            <a:endParaRPr lang="sl-SI" sz="2000" dirty="0"/>
          </a:p>
          <a:p>
            <a:pPr>
              <a:buFontTx/>
              <a:buChar char="-"/>
            </a:pPr>
            <a:r>
              <a:rPr lang="sl-SI" sz="2000" dirty="0"/>
              <a:t>ESG today – dnevne novice o ESG (politike, podjetja, storitve...): </a:t>
            </a:r>
            <a:r>
              <a:rPr lang="sl-SI" sz="2000" dirty="0">
                <a:hlinkClick r:id="rId3"/>
              </a:rPr>
              <a:t>https://www.esgtoday.com/</a:t>
            </a:r>
            <a:r>
              <a:rPr lang="sl-SI" sz="2000" dirty="0"/>
              <a:t> </a:t>
            </a:r>
          </a:p>
          <a:p>
            <a:pPr>
              <a:buFontTx/>
              <a:buChar char="-"/>
            </a:pPr>
            <a:r>
              <a:rPr lang="sl-SI" sz="2000" dirty="0"/>
              <a:t>Ellen MacArthur – krovni vir za krožno gospodarstvo (dobri primeri, raziskave, razlaga pojmov, izobraževalne vsebine...): </a:t>
            </a:r>
            <a:r>
              <a:rPr lang="sl-SI" sz="2000" dirty="0">
                <a:hlinkClick r:id="rId4"/>
              </a:rPr>
              <a:t>https://www.ellenmacarthurfoundation.org/about-us/ellens-story</a:t>
            </a:r>
            <a:r>
              <a:rPr lang="sl-SI" sz="2000" dirty="0"/>
              <a:t> </a:t>
            </a:r>
          </a:p>
          <a:p>
            <a:pPr>
              <a:buFontTx/>
              <a:buChar char="-"/>
            </a:pPr>
            <a:r>
              <a:rPr lang="sl-SI" sz="2000" dirty="0"/>
              <a:t>Lučka Kajfež Bogataj: Planet, ki ne raste (poljudno o problematiki podnebnih sprememb)</a:t>
            </a:r>
          </a:p>
          <a:p>
            <a:pPr marL="0" indent="0">
              <a:buNone/>
            </a:pPr>
            <a:endParaRPr lang="sl-SI" sz="2000" dirty="0"/>
          </a:p>
          <a:p>
            <a:pPr marL="0" indent="0">
              <a:buNone/>
            </a:pPr>
            <a:r>
              <a:rPr lang="sl-SI" sz="2000" dirty="0"/>
              <a:t>In vir, ki ima pri meni najbolj posebno vlogo</a:t>
            </a:r>
            <a:r>
              <a:rPr lang="sl-SI" sz="2000" dirty="0">
                <a:sym typeface="Wingdings" panose="05000000000000000000" pitchFamily="2" charset="2"/>
              </a:rPr>
              <a:t> (bom zelo vesela povratne informacije, če se bo kdo spustil v intenzivno branje o krožnih poslovnih modelih): </a:t>
            </a:r>
            <a:r>
              <a:rPr lang="sl-SI" sz="2000" dirty="0">
                <a:sym typeface="Wingdings" panose="05000000000000000000" pitchFamily="2" charset="2"/>
                <a:hlinkClick r:id="rId5"/>
              </a:rPr>
              <a:t>https://gea-college.si/predstavitev-znanstvene-monografije-krozno-podjetnistvo/</a:t>
            </a:r>
            <a:r>
              <a:rPr lang="sl-SI" sz="2000" dirty="0">
                <a:sym typeface="Wingdings" panose="05000000000000000000" pitchFamily="2" charset="2"/>
              </a:rPr>
              <a:t>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7514684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jeZBesedilom 4"/>
          <p:cNvSpPr txBox="1"/>
          <p:nvPr/>
        </p:nvSpPr>
        <p:spPr>
          <a:xfrm>
            <a:off x="6469106" y="725305"/>
            <a:ext cx="6718569" cy="1569853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LID4096"/>
            </a:defPPr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sl-SI" sz="213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DELEŽNIKI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sl-SI" sz="1867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Matrika dvojne bistvenosti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sl-SI" sz="1867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čem poročajo kupci (B2B)?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sl-SI" sz="1867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Kaj dela/poroča konkurenca?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sl-SI" sz="1867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Trendi med končnimi kupci</a:t>
            </a:r>
            <a:endParaRPr lang="en-US" sz="1867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3DCE54-FD82-71D5-5458-6106B07CB406}"/>
              </a:ext>
            </a:extLst>
          </p:cNvPr>
          <p:cNvSpPr txBox="1"/>
          <p:nvPr/>
        </p:nvSpPr>
        <p:spPr>
          <a:xfrm>
            <a:off x="121986" y="2264052"/>
            <a:ext cx="319074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rgbClr val="70AD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Pomoč pri določitvi ključnih stebrov trajnostne strategije?</a:t>
            </a:r>
            <a:endParaRPr lang="en-GB" sz="2800" dirty="0">
              <a:solidFill>
                <a:srgbClr val="70AD4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PoljeZBesedilom 6">
            <a:extLst>
              <a:ext uri="{FF2B5EF4-FFF2-40B4-BE49-F238E27FC236}">
                <a16:creationId xmlns:a16="http://schemas.microsoft.com/office/drawing/2014/main" id="{0AC49E2C-A87C-EED7-F589-C68A9EA6DAAE}"/>
              </a:ext>
            </a:extLst>
          </p:cNvPr>
          <p:cNvSpPr txBox="1"/>
          <p:nvPr/>
        </p:nvSpPr>
        <p:spPr>
          <a:xfrm>
            <a:off x="6469105" y="2606589"/>
            <a:ext cx="5587931" cy="1733488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LID4096"/>
            </a:defPPr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sl-SI" sz="213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INDUSTRIJA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sl-SI" sz="213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Poročila industrije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sl-SI" sz="213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Agencije ESG ratingov: Sustainalitics, MSCI...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Konzultantska</a:t>
            </a:r>
            <a:r>
              <a:rPr lang="en-US" sz="213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133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podjetja</a:t>
            </a:r>
            <a:r>
              <a:rPr lang="en-US" sz="213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r>
              <a:rPr lang="sl-SI" sz="213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13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Deloitte, PwC ...</a:t>
            </a:r>
            <a:r>
              <a:rPr lang="sl-SI" sz="213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 sz="2133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PoljeZBesedilom 6">
            <a:extLst>
              <a:ext uri="{FF2B5EF4-FFF2-40B4-BE49-F238E27FC236}">
                <a16:creationId xmlns:a16="http://schemas.microsoft.com/office/drawing/2014/main" id="{C15611EB-D669-D94B-246C-AA720391AD9D}"/>
              </a:ext>
            </a:extLst>
          </p:cNvPr>
          <p:cNvSpPr txBox="1"/>
          <p:nvPr/>
        </p:nvSpPr>
        <p:spPr>
          <a:xfrm>
            <a:off x="6469105" y="106696"/>
            <a:ext cx="6718569" cy="420564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l-SI" sz="2133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SDG</a:t>
            </a:r>
            <a:endParaRPr lang="en-US" sz="2133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PoljeZBesedilom 5">
            <a:extLst>
              <a:ext uri="{FF2B5EF4-FFF2-40B4-BE49-F238E27FC236}">
                <a16:creationId xmlns:a16="http://schemas.microsoft.com/office/drawing/2014/main" id="{60C93F7B-1EBB-BF7E-D2E6-A33B876A254A}"/>
              </a:ext>
            </a:extLst>
          </p:cNvPr>
          <p:cNvSpPr txBox="1"/>
          <p:nvPr/>
        </p:nvSpPr>
        <p:spPr>
          <a:xfrm>
            <a:off x="6530066" y="4651509"/>
            <a:ext cx="6718575" cy="1077026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LID4096"/>
            </a:defPPr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sl-SI" sz="213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STANDARDI POROČANJA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sl-SI" sz="213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SASB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sl-SI" sz="213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ESRS; tudi sektorski standardi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88DF4B-4FE4-E45F-EA5A-AE5FE85D1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7239" y="0"/>
            <a:ext cx="30073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65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3" grpId="0" animBg="1"/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/>
          <p:cNvSpPr/>
          <p:nvPr/>
        </p:nvSpPr>
        <p:spPr>
          <a:xfrm>
            <a:off x="8002391" y="6509187"/>
            <a:ext cx="4124975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67" dirty="0">
                <a:hlinkClick r:id="rId3"/>
              </a:rPr>
              <a:t>https://sasb.org/standards/materiality-finder/find/</a:t>
            </a:r>
            <a:r>
              <a:rPr lang="sl-SI" sz="1467" dirty="0"/>
              <a:t> </a:t>
            </a:r>
            <a:endParaRPr lang="en-US" sz="1467" dirty="0"/>
          </a:p>
        </p:txBody>
      </p:sp>
      <p:sp>
        <p:nvSpPr>
          <p:cNvPr id="2" name="PoljeZBesedilom 1"/>
          <p:cNvSpPr txBox="1"/>
          <p:nvPr/>
        </p:nvSpPr>
        <p:spPr>
          <a:xfrm>
            <a:off x="1" y="1"/>
            <a:ext cx="1725636" cy="461665"/>
          </a:xfrm>
          <a:prstGeom prst="rect">
            <a:avLst/>
          </a:prstGeom>
          <a:solidFill>
            <a:srgbClr val="91B923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sz="2400" dirty="0"/>
              <a:t>SASB</a:t>
            </a: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ACC070-29F9-9CC4-113D-9EAE422B0D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758613"/>
            <a:ext cx="12108508" cy="562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986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7135E4-4586-F77C-C6EB-F8414FEC39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509" y="121144"/>
            <a:ext cx="9569619" cy="66386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026FA7-9D46-52D6-6AE1-37E584CA73EE}"/>
              </a:ext>
            </a:extLst>
          </p:cNvPr>
          <p:cNvSpPr txBox="1"/>
          <p:nvPr/>
        </p:nvSpPr>
        <p:spPr>
          <a:xfrm>
            <a:off x="133737" y="2616381"/>
            <a:ext cx="2230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Teme poročanja za IT</a:t>
            </a:r>
            <a:endParaRPr lang="en-GB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PoljeZBesedilom 1">
            <a:extLst>
              <a:ext uri="{FF2B5EF4-FFF2-40B4-BE49-F238E27FC236}">
                <a16:creationId xmlns:a16="http://schemas.microsoft.com/office/drawing/2014/main" id="{E7D8DFA2-0880-83C2-0D17-CFD6087CB595}"/>
              </a:ext>
            </a:extLst>
          </p:cNvPr>
          <p:cNvSpPr txBox="1"/>
          <p:nvPr/>
        </p:nvSpPr>
        <p:spPr>
          <a:xfrm>
            <a:off x="133737" y="2154716"/>
            <a:ext cx="1991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SASB</a:t>
            </a: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0984E174-2984-2BD8-C03F-2C2CFB12E44D}"/>
              </a:ext>
            </a:extLst>
          </p:cNvPr>
          <p:cNvSpPr/>
          <p:nvPr/>
        </p:nvSpPr>
        <p:spPr>
          <a:xfrm>
            <a:off x="2279302" y="11465"/>
            <a:ext cx="277060" cy="6858000"/>
          </a:xfrm>
          <a:prstGeom prst="rect">
            <a:avLst/>
          </a:prstGeom>
          <a:solidFill>
            <a:srgbClr val="91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0050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/>
          <p:cNvSpPr txBox="1"/>
          <p:nvPr/>
        </p:nvSpPr>
        <p:spPr>
          <a:xfrm>
            <a:off x="121921" y="2625970"/>
            <a:ext cx="2138289" cy="7487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sl-SI" sz="213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SASB</a:t>
            </a:r>
          </a:p>
          <a:p>
            <a:r>
              <a:rPr lang="sl-SI" sz="213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Primer BASF</a:t>
            </a:r>
            <a:endParaRPr lang="en-US" sz="2133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E81EFAD-40B1-4975-A466-45F324B9D0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7464" y="1341121"/>
            <a:ext cx="9600029" cy="3873305"/>
          </a:xfrm>
          <a:prstGeom prst="rect">
            <a:avLst/>
          </a:prstGeom>
        </p:spPr>
      </p:pic>
      <p:sp>
        <p:nvSpPr>
          <p:cNvPr id="2" name="Pravokotnik 3">
            <a:extLst>
              <a:ext uri="{FF2B5EF4-FFF2-40B4-BE49-F238E27FC236}">
                <a16:creationId xmlns:a16="http://schemas.microsoft.com/office/drawing/2014/main" id="{B540CDDF-7A51-6842-F6BF-78E2D69468FD}"/>
              </a:ext>
            </a:extLst>
          </p:cNvPr>
          <p:cNvSpPr/>
          <p:nvPr/>
        </p:nvSpPr>
        <p:spPr>
          <a:xfrm>
            <a:off x="2240405" y="0"/>
            <a:ext cx="277060" cy="6858000"/>
          </a:xfrm>
          <a:prstGeom prst="rect">
            <a:avLst/>
          </a:prstGeom>
          <a:solidFill>
            <a:srgbClr val="91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208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2F9E1FD-075F-7FB0-15E5-2844F296B293}"/>
              </a:ext>
            </a:extLst>
          </p:cNvPr>
          <p:cNvSpPr txBox="1"/>
          <p:nvPr/>
        </p:nvSpPr>
        <p:spPr>
          <a:xfrm>
            <a:off x="180143" y="6420989"/>
            <a:ext cx="112905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https://www.stratecta.exchange/the-94-topics-of-the-materiality-analysis-of-csrd/</a:t>
            </a:r>
            <a:endParaRPr lang="sl-SI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GB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PoljeZBesedilom 1">
            <a:extLst>
              <a:ext uri="{FF2B5EF4-FFF2-40B4-BE49-F238E27FC236}">
                <a16:creationId xmlns:a16="http://schemas.microsoft.com/office/drawing/2014/main" id="{CC961176-3C7E-5A19-BB46-8FBF9F5EF29C}"/>
              </a:ext>
            </a:extLst>
          </p:cNvPr>
          <p:cNvSpPr txBox="1"/>
          <p:nvPr/>
        </p:nvSpPr>
        <p:spPr>
          <a:xfrm>
            <a:off x="335930" y="180720"/>
            <a:ext cx="1725636" cy="461665"/>
          </a:xfrm>
          <a:prstGeom prst="rect">
            <a:avLst/>
          </a:prstGeom>
          <a:solidFill>
            <a:srgbClr val="91B923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ESRS</a:t>
            </a: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1F20C2-98B6-A4FD-FCCB-41C086753B84}"/>
              </a:ext>
            </a:extLst>
          </p:cNvPr>
          <p:cNvSpPr txBox="1"/>
          <p:nvPr/>
        </p:nvSpPr>
        <p:spPr>
          <a:xfrm>
            <a:off x="261424" y="720576"/>
            <a:ext cx="424774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13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94 tem in podtem poročanja</a:t>
            </a:r>
            <a:endParaRPr lang="en-GB" sz="2133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DB4402-1158-3081-83C1-5CDBA38BC7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142" y="1727392"/>
            <a:ext cx="5536551" cy="41956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F2BDF6-76AB-B5ED-7AD4-35974186C6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0733" y="1815446"/>
            <a:ext cx="6290457" cy="401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81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A3D4A43-6733-D3CB-1407-A0DA1A6B49C9}"/>
              </a:ext>
            </a:extLst>
          </p:cNvPr>
          <p:cNvSpPr txBox="1"/>
          <p:nvPr/>
        </p:nvSpPr>
        <p:spPr>
          <a:xfrm>
            <a:off x="3928533" y="2190023"/>
            <a:ext cx="812122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>
              <a:buClr>
                <a:srgbClr val="91B923"/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 pri strategiji vključili deležnike – katere?</a:t>
            </a:r>
          </a:p>
          <a:p>
            <a:pPr marL="380990" indent="-380990">
              <a:buClr>
                <a:srgbClr val="91B923"/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 kakšen način ste jih vključili? </a:t>
            </a:r>
          </a:p>
          <a:p>
            <a:pPr marL="380990" indent="-380990">
              <a:buClr>
                <a:srgbClr val="91B923"/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 ste določili ključna področja trajnostne strategije, kateri deležnik je imel največji vpliv (kupci, zakonodaja …)?</a:t>
            </a:r>
          </a:p>
          <a:p>
            <a:pPr marL="380990" indent="-380990">
              <a:buClr>
                <a:srgbClr val="91B923"/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 naredili matriko bistvenosti ali dvojne bistvenosti? </a:t>
            </a:r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A2EFD31E-4585-3988-B759-B874FE52E505}"/>
              </a:ext>
            </a:extLst>
          </p:cNvPr>
          <p:cNvSpPr/>
          <p:nvPr/>
        </p:nvSpPr>
        <p:spPr>
          <a:xfrm>
            <a:off x="0" y="0"/>
            <a:ext cx="3566499" cy="6858000"/>
          </a:xfrm>
          <a:prstGeom prst="rect">
            <a:avLst/>
          </a:prstGeom>
          <a:solidFill>
            <a:srgbClr val="91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86EB1F-ADE7-44BA-912D-5E1E0AAE0DE6}"/>
              </a:ext>
            </a:extLst>
          </p:cNvPr>
          <p:cNvSpPr txBox="1"/>
          <p:nvPr/>
        </p:nvSpPr>
        <p:spPr>
          <a:xfrm>
            <a:off x="257175" y="2412460"/>
            <a:ext cx="30956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Sklop</a:t>
            </a:r>
          </a:p>
          <a:p>
            <a:r>
              <a:rPr lang="sl-SI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UPRAVLJANJE Z DELEŽNIKI</a:t>
            </a:r>
            <a:endParaRPr lang="en-GB" sz="3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059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F94BD8F-A12A-832F-88B0-D5DD88CA2B55}"/>
              </a:ext>
            </a:extLst>
          </p:cNvPr>
          <p:cNvSpPr txBox="1"/>
          <p:nvPr/>
        </p:nvSpPr>
        <p:spPr>
          <a:xfrm>
            <a:off x="515566" y="3761512"/>
            <a:ext cx="553828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Uporabniki računovodskega poročanja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sl-SI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vlagatelji, upravljalci kapitala, banke, zavarovalnice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sl-SI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poslovni partnerji, civilna družba, nevladne organizacije, vlada, analitiki ...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FC93C4-03FF-B893-7585-D68D72848FA8}"/>
              </a:ext>
            </a:extLst>
          </p:cNvPr>
          <p:cNvSpPr txBox="1"/>
          <p:nvPr/>
        </p:nvSpPr>
        <p:spPr>
          <a:xfrm>
            <a:off x="515566" y="799242"/>
            <a:ext cx="5194353" cy="461665"/>
          </a:xfrm>
          <a:prstGeom prst="rect">
            <a:avLst/>
          </a:prstGeom>
          <a:solidFill>
            <a:srgbClr val="91B923"/>
          </a:solidFill>
        </p:spPr>
        <p:txBody>
          <a:bodyPr wrap="square" rtlCol="0">
            <a:spAutoFit/>
          </a:bodyPr>
          <a:lstStyle/>
          <a:p>
            <a:r>
              <a:rPr lang="sl-SI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DELEŽNIKI IZ VIDIKA ESRS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5883FB-3365-7B11-4FC3-E6CF151D7DB9}"/>
              </a:ext>
            </a:extLst>
          </p:cNvPr>
          <p:cNvSpPr txBox="1"/>
          <p:nvPr/>
        </p:nvSpPr>
        <p:spPr>
          <a:xfrm>
            <a:off x="442500" y="1553755"/>
            <a:ext cx="559988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„Prizadeti“ deležniki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sl-SI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nanje poslovanje podjetja pozitivno ali negativno vpliva oz bi lahko vplivalo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sl-SI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neposredno in preko verige vrednosti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FA1A48-8B77-8740-7268-C4C304816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4860" y="817501"/>
            <a:ext cx="4954621" cy="26114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EA6B6C-B31D-0575-148F-803F22E893A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4860" y="3662364"/>
            <a:ext cx="4954621" cy="253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25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146893" y="2292394"/>
            <a:ext cx="8532257" cy="1210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defTabSz="1219170">
              <a:spcBef>
                <a:spcPct val="0"/>
              </a:spcBef>
              <a:spcAft>
                <a:spcPct val="0"/>
              </a:spcAft>
            </a:pPr>
            <a:r>
              <a:rPr lang="sl-SI" altLang="en-US" sz="2800" dirty="0">
                <a:solidFill>
                  <a:srgbClr val="91B92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Bistvenost z vidika vpliva (impact)</a:t>
            </a:r>
          </a:p>
          <a:p>
            <a:pPr defTabSz="1219170">
              <a:spcBef>
                <a:spcPct val="0"/>
              </a:spcBef>
              <a:spcAft>
                <a:spcPct val="0"/>
              </a:spcAft>
            </a:pPr>
            <a:r>
              <a:rPr lang="sl" sz="213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dejanski ali potencialni pozitivni ali negativni vplivi podjetja na družbo in okolje: kratkoročno, srednjeročno ali dolgoročno</a:t>
            </a:r>
            <a:endParaRPr lang="en-US" altLang="en-US" sz="5333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Naslov 1"/>
          <p:cNvSpPr txBox="1">
            <a:spLocks/>
          </p:cNvSpPr>
          <p:nvPr/>
        </p:nvSpPr>
        <p:spPr>
          <a:xfrm>
            <a:off x="375805" y="983166"/>
            <a:ext cx="2685743" cy="1225841"/>
          </a:xfrm>
          <a:prstGeom prst="rect">
            <a:avLst/>
          </a:prstGeom>
          <a:solidFill>
            <a:srgbClr val="91B923"/>
          </a:solidFill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FF5300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sl-SI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Dvojna bitsvanost</a:t>
            </a:r>
            <a:endParaRPr lang="en-US" sz="3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39BEA2-02B8-CC9D-FF31-53B516778A57}"/>
              </a:ext>
            </a:extLst>
          </p:cNvPr>
          <p:cNvSpPr txBox="1"/>
          <p:nvPr/>
        </p:nvSpPr>
        <p:spPr>
          <a:xfrm>
            <a:off x="3146893" y="6037264"/>
            <a:ext cx="8750360" cy="430887"/>
          </a:xfrm>
          <a:prstGeom prst="rect">
            <a:avLst/>
          </a:prstGeom>
          <a:noFill/>
          <a:ln>
            <a:solidFill>
              <a:srgbClr val="91B923"/>
            </a:solidFill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l-SI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​Tema je za podjetje bistvena iz </a:t>
            </a:r>
            <a:r>
              <a:rPr lang="sl-SI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enega ali obeh vidikov </a:t>
            </a:r>
            <a:r>
              <a:rPr lang="sl-SI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(vpliv, finance) 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1BB7BAD5-75F9-42E5-AA82-7945E1A057A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570" y="4246099"/>
            <a:ext cx="2569015" cy="1628736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0EAFBE07-EE9E-4EEE-B48D-5A2FC6BD5E8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804" y="2346382"/>
            <a:ext cx="2624781" cy="16780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6E90AF-9B5A-A9C1-67DE-30C067383F00}"/>
              </a:ext>
            </a:extLst>
          </p:cNvPr>
          <p:cNvSpPr txBox="1"/>
          <p:nvPr/>
        </p:nvSpPr>
        <p:spPr>
          <a:xfrm>
            <a:off x="3146893" y="4136946"/>
            <a:ext cx="9043700" cy="15079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spcBef>
                <a:spcPct val="0"/>
              </a:spcBef>
              <a:spcAft>
                <a:spcPct val="0"/>
              </a:spcAft>
            </a:pPr>
            <a:r>
              <a:rPr lang="sl-SI" altLang="en-US" sz="2800" dirty="0">
                <a:solidFill>
                  <a:srgbClr val="91B92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Finančna bistvenost: priložnosti in nevarnosti</a:t>
            </a:r>
          </a:p>
          <a:p>
            <a:pPr defTabSz="1219170">
              <a:spcBef>
                <a:spcPct val="0"/>
              </a:spcBef>
              <a:spcAft>
                <a:spcPct val="0"/>
              </a:spcAft>
            </a:pPr>
            <a:r>
              <a:rPr lang="sl" sz="213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prepoznavanje trajnostnih dejavnikov, ki lahko pomembno vplivajo na razvoj podjetja: finančni položaj, uspešnost, denarni tokovi, dostop do financiranja na kratek, srednji ali dolgi rok</a:t>
            </a:r>
            <a:endParaRPr lang="sl-SI" sz="2133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45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2;p18">
            <a:extLst>
              <a:ext uri="{FF2B5EF4-FFF2-40B4-BE49-F238E27FC236}">
                <a16:creationId xmlns:a16="http://schemas.microsoft.com/office/drawing/2014/main" id="{833681B0-EC71-E9A4-E960-87B8428EB98C}"/>
              </a:ext>
            </a:extLst>
          </p:cNvPr>
          <p:cNvSpPr/>
          <p:nvPr/>
        </p:nvSpPr>
        <p:spPr>
          <a:xfrm>
            <a:off x="5577950" y="712284"/>
            <a:ext cx="3836983" cy="46470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sl-SI" sz="24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Deležniki</a:t>
            </a:r>
          </a:p>
        </p:txBody>
      </p:sp>
      <p:sp>
        <p:nvSpPr>
          <p:cNvPr id="4" name="Google Shape;64;p18">
            <a:extLst>
              <a:ext uri="{FF2B5EF4-FFF2-40B4-BE49-F238E27FC236}">
                <a16:creationId xmlns:a16="http://schemas.microsoft.com/office/drawing/2014/main" id="{EF12FE1E-25E5-9658-7B90-2F88245AEA5B}"/>
              </a:ext>
            </a:extLst>
          </p:cNvPr>
          <p:cNvSpPr/>
          <p:nvPr/>
        </p:nvSpPr>
        <p:spPr>
          <a:xfrm>
            <a:off x="5616320" y="2345706"/>
            <a:ext cx="5617253" cy="53904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sl-SI" sz="24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Metodologija </a:t>
            </a:r>
          </a:p>
          <a:p>
            <a:pPr>
              <a:buClr>
                <a:srgbClr val="000000"/>
              </a:buClr>
              <a:buSzPts val="1400"/>
            </a:pPr>
            <a:r>
              <a:rPr lang="sl-SI" sz="1867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intervjuji, fokusne skupine, ankete</a:t>
            </a:r>
          </a:p>
        </p:txBody>
      </p:sp>
      <p:sp>
        <p:nvSpPr>
          <p:cNvPr id="5" name="Google Shape;65;p18">
            <a:extLst>
              <a:ext uri="{FF2B5EF4-FFF2-40B4-BE49-F238E27FC236}">
                <a16:creationId xmlns:a16="http://schemas.microsoft.com/office/drawing/2014/main" id="{F81102BE-E776-D39C-EA8D-8992CA8F5F00}"/>
              </a:ext>
            </a:extLst>
          </p:cNvPr>
          <p:cNvSpPr/>
          <p:nvPr/>
        </p:nvSpPr>
        <p:spPr>
          <a:xfrm>
            <a:off x="5616320" y="241077"/>
            <a:ext cx="5078901" cy="46470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defRPr/>
            </a:pPr>
            <a:r>
              <a:rPr lang="sl-SI" sz="24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Obseg merjenja in namen</a:t>
            </a:r>
          </a:p>
        </p:txBody>
      </p:sp>
      <p:sp>
        <p:nvSpPr>
          <p:cNvPr id="17" name="Google Shape;64;p18">
            <a:extLst>
              <a:ext uri="{FF2B5EF4-FFF2-40B4-BE49-F238E27FC236}">
                <a16:creationId xmlns:a16="http://schemas.microsoft.com/office/drawing/2014/main" id="{E186B4B6-98BD-4BD4-67C4-C8D5B122E379}"/>
              </a:ext>
            </a:extLst>
          </p:cNvPr>
          <p:cNvSpPr/>
          <p:nvPr/>
        </p:nvSpPr>
        <p:spPr>
          <a:xfrm>
            <a:off x="5616321" y="1473804"/>
            <a:ext cx="5144905" cy="46853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sl-SI" sz="24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ESG področja merjenja</a:t>
            </a:r>
          </a:p>
          <a:p>
            <a:pPr>
              <a:buClr>
                <a:srgbClr val="000000"/>
              </a:buClr>
              <a:buSzPts val="1400"/>
            </a:pPr>
            <a:r>
              <a:rPr lang="sl-SI" sz="1867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strategija, ESRS, poročila industrije/konkurentov...</a:t>
            </a:r>
            <a:endParaRPr lang="sl-SI" sz="2133" kern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18" name="Google Shape;64;p18">
            <a:extLst>
              <a:ext uri="{FF2B5EF4-FFF2-40B4-BE49-F238E27FC236}">
                <a16:creationId xmlns:a16="http://schemas.microsoft.com/office/drawing/2014/main" id="{B366FCBE-EED5-9D6B-4A7A-0A67C72EE86D}"/>
              </a:ext>
            </a:extLst>
          </p:cNvPr>
          <p:cNvSpPr/>
          <p:nvPr/>
        </p:nvSpPr>
        <p:spPr>
          <a:xfrm>
            <a:off x="5577950" y="3165814"/>
            <a:ext cx="5970583" cy="146563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defRPr/>
            </a:pPr>
            <a:r>
              <a:rPr lang="sl-SI" sz="24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Analiza</a:t>
            </a:r>
          </a:p>
          <a:p>
            <a:pPr marL="380990" indent="-380990"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sl-SI" sz="20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finančni vpliv vsakega področja na podjetje </a:t>
            </a:r>
          </a:p>
          <a:p>
            <a:pPr marL="380990" indent="-380990"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sl-SI" sz="20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nefinančni vpliv podjetja na družbo in okolje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E7CB77-2690-C4C7-8689-6D5805B57F2C}"/>
              </a:ext>
            </a:extLst>
          </p:cNvPr>
          <p:cNvSpPr txBox="1"/>
          <p:nvPr/>
        </p:nvSpPr>
        <p:spPr>
          <a:xfrm>
            <a:off x="5753912" y="5760393"/>
            <a:ext cx="4869721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LID4096"/>
            </a:defPPr>
            <a:lvl1pPr>
              <a:buClr>
                <a:srgbClr val="000000"/>
              </a:buClr>
              <a:buSzPts val="1400"/>
              <a:defRPr kern="0">
                <a:solidFill>
                  <a:schemeClr val="accent6">
                    <a:lumMod val="75000"/>
                  </a:schemeClr>
                </a:solidFill>
                <a:cs typeface="Arial"/>
              </a:defRPr>
            </a:lvl1pPr>
          </a:lstStyle>
          <a:p>
            <a:r>
              <a:rPr lang="sl-SI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Akcijski načrt, poročanje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E19E64-9367-4883-B6CF-CCC17160E6FE}"/>
              </a:ext>
            </a:extLst>
          </p:cNvPr>
          <p:cNvSpPr txBox="1"/>
          <p:nvPr/>
        </p:nvSpPr>
        <p:spPr>
          <a:xfrm>
            <a:off x="5753912" y="4912510"/>
            <a:ext cx="4557897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LID4096"/>
            </a:defPPr>
            <a:lvl1pPr>
              <a:buClr>
                <a:srgbClr val="000000"/>
              </a:buClr>
              <a:buSzPts val="1400"/>
              <a:defRPr kern="0">
                <a:solidFill>
                  <a:schemeClr val="accent6">
                    <a:lumMod val="75000"/>
                  </a:schemeClr>
                </a:solidFill>
                <a:cs typeface="Arial"/>
              </a:defRPr>
            </a:lvl1pPr>
          </a:lstStyle>
          <a:p>
            <a:r>
              <a:rPr lang="sl-SI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Rangiranje </a:t>
            </a:r>
            <a:r>
              <a:rPr lang="sl-SI" sz="2133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vplivov</a:t>
            </a:r>
          </a:p>
          <a:p>
            <a:r>
              <a:rPr lang="sl-SI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Pomembnost, verjetnost, obseg</a:t>
            </a:r>
          </a:p>
        </p:txBody>
      </p:sp>
      <p:sp>
        <p:nvSpPr>
          <p:cNvPr id="3" name="Pravokotnik 3">
            <a:extLst>
              <a:ext uri="{FF2B5EF4-FFF2-40B4-BE49-F238E27FC236}">
                <a16:creationId xmlns:a16="http://schemas.microsoft.com/office/drawing/2014/main" id="{2D054839-4CAF-CF5F-C735-32DD173D58C4}"/>
              </a:ext>
            </a:extLst>
          </p:cNvPr>
          <p:cNvSpPr/>
          <p:nvPr/>
        </p:nvSpPr>
        <p:spPr>
          <a:xfrm>
            <a:off x="5195147" y="0"/>
            <a:ext cx="291253" cy="6858000"/>
          </a:xfrm>
          <a:prstGeom prst="rect">
            <a:avLst/>
          </a:prstGeom>
          <a:solidFill>
            <a:srgbClr val="91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BC9AD29-8254-5120-98E8-6557FE015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519" y="2615228"/>
            <a:ext cx="4569116" cy="1325563"/>
          </a:xfrm>
        </p:spPr>
        <p:txBody>
          <a:bodyPr>
            <a:normAutofit/>
          </a:bodyPr>
          <a:lstStyle/>
          <a:p>
            <a:r>
              <a:rPr lang="sl-SI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Priprava matrike dvojne bistvenosti</a:t>
            </a:r>
          </a:p>
        </p:txBody>
      </p:sp>
    </p:spTree>
    <p:extLst>
      <p:ext uri="{BB962C8B-B14F-4D97-AF65-F5344CB8AC3E}">
        <p14:creationId xmlns:p14="http://schemas.microsoft.com/office/powerpoint/2010/main" val="326217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17" grpId="0"/>
      <p:bldP spid="18" grpId="0"/>
      <p:bldP spid="7" grpId="0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05c24c2675_0_569"/>
          <p:cNvSpPr txBox="1">
            <a:spLocks noGrp="1"/>
          </p:cNvSpPr>
          <p:nvPr>
            <p:ph type="title"/>
          </p:nvPr>
        </p:nvSpPr>
        <p:spPr>
          <a:xfrm>
            <a:off x="6269231" y="58691"/>
            <a:ext cx="5683632" cy="636865"/>
          </a:xfrm>
          <a:prstGeom prst="rect">
            <a:avLst/>
          </a:prstGeom>
          <a:solidFill>
            <a:srgbClr val="91B92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vert="horz" wrap="square" lIns="121900" tIns="60933" rIns="121900" bIns="60933" rtlCol="0" anchor="ctr" anchorCtr="0">
            <a:normAutofit/>
          </a:bodyPr>
          <a:lstStyle/>
          <a:p>
            <a:pPr>
              <a:spcBef>
                <a:spcPts val="0"/>
              </a:spcBef>
              <a:buSzPts val="2100"/>
            </a:pPr>
            <a:r>
              <a:rPr lang="sl-SI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Kako določiti ključne deležnike?</a:t>
            </a:r>
            <a:endParaRPr sz="24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4AAE7A-4A65-EDF9-6366-D133A6BF15DD}"/>
              </a:ext>
            </a:extLst>
          </p:cNvPr>
          <p:cNvSpPr txBox="1"/>
          <p:nvPr/>
        </p:nvSpPr>
        <p:spPr>
          <a:xfrm>
            <a:off x="6215023" y="848121"/>
            <a:ext cx="59769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>
              <a:buAutoNum type="arabicPeriod"/>
            </a:pPr>
            <a:r>
              <a:rPr lang="sl-SI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Seznam vseh deležnikov, ki imajo vpliv, interes, so prizadeti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l-SI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pogovor s predstavniki vseh oddelkov v podjetju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l-SI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poslovni podatki</a:t>
            </a:r>
          </a:p>
          <a:p>
            <a:pPr marL="380990" indent="-380990">
              <a:buFontTx/>
              <a:buChar char="-"/>
            </a:pPr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D3A305-8D0F-2082-194D-C90CB9E7A5A7}"/>
              </a:ext>
            </a:extLst>
          </p:cNvPr>
          <p:cNvSpPr txBox="1"/>
          <p:nvPr/>
        </p:nvSpPr>
        <p:spPr>
          <a:xfrm>
            <a:off x="6215023" y="2758033"/>
            <a:ext cx="6644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  Razdelitev glede na vpliv, interes, „prizadetost“</a:t>
            </a:r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FA1865-F57D-F487-2138-8D12E1DBC706}"/>
              </a:ext>
            </a:extLst>
          </p:cNvPr>
          <p:cNvSpPr txBox="1"/>
          <p:nvPr/>
        </p:nvSpPr>
        <p:spPr>
          <a:xfrm>
            <a:off x="6352131" y="6009879"/>
            <a:ext cx="5517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  Določitev ključnih deležnikov</a:t>
            </a:r>
          </a:p>
          <a:p>
            <a:pPr marL="380990" indent="-380990">
              <a:buFontTx/>
              <a:buChar char="-"/>
            </a:pPr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C2246E-8E70-B456-17DF-4702C92099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5824" y="3127365"/>
            <a:ext cx="2793166" cy="27517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2A7015-3B52-D70A-05B1-78D4EE849A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378"/>
          <a:stretch/>
        </p:blipFill>
        <p:spPr>
          <a:xfrm>
            <a:off x="0" y="0"/>
            <a:ext cx="62150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24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4633540" y="1639780"/>
            <a:ext cx="6190827" cy="2387600"/>
          </a:xfrm>
        </p:spPr>
        <p:txBody>
          <a:bodyPr>
            <a:noAutofit/>
          </a:bodyPr>
          <a:lstStyle/>
          <a:p>
            <a:pPr algn="l"/>
            <a:r>
              <a:rPr lang="sl-SI" sz="4800" b="1" dirty="0">
                <a:solidFill>
                  <a:schemeClr val="accent6">
                    <a:lumMod val="75000"/>
                  </a:schemeClr>
                </a:solidFill>
              </a:rPr>
              <a:t>SUVERENO O TRAJNOSTI</a:t>
            </a:r>
            <a:br>
              <a:rPr lang="sl-SI" sz="4000" dirty="0"/>
            </a:br>
            <a:endParaRPr lang="sl-SI" sz="400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4633540" y="3429000"/>
            <a:ext cx="4593059" cy="561641"/>
          </a:xfrm>
        </p:spPr>
        <p:txBody>
          <a:bodyPr>
            <a:normAutofit fontScale="92500"/>
          </a:bodyPr>
          <a:lstStyle/>
          <a:p>
            <a:pPr algn="l"/>
            <a:r>
              <a:rPr lang="sl-SI" sz="3200" dirty="0"/>
              <a:t>Kraticam dajmo vsebino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D7835C-F387-11C8-ABB1-CE72A56306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239" y="2147489"/>
            <a:ext cx="2431471" cy="37597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44539B-D502-37CC-9D8A-65A0A354AD14}"/>
              </a:ext>
            </a:extLst>
          </p:cNvPr>
          <p:cNvSpPr txBox="1"/>
          <p:nvPr/>
        </p:nvSpPr>
        <p:spPr>
          <a:xfrm>
            <a:off x="4633540" y="3990641"/>
            <a:ext cx="260773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867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 September 2024</a:t>
            </a:r>
            <a:endParaRPr lang="en-GB" sz="1867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156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1BDC76D-EFF5-EDE8-448D-60F787E34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1868" y="-67733"/>
            <a:ext cx="10633785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A96DD9D-8C98-0F13-0BC5-BD97529E273E}"/>
              </a:ext>
            </a:extLst>
          </p:cNvPr>
          <p:cNvSpPr txBox="1"/>
          <p:nvPr/>
        </p:nvSpPr>
        <p:spPr>
          <a:xfrm>
            <a:off x="3892344" y="4108693"/>
            <a:ext cx="8299656" cy="2431050"/>
          </a:xfrm>
          <a:prstGeom prst="rect">
            <a:avLst/>
          </a:prstGeom>
          <a:solidFill>
            <a:schemeClr val="bg1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LID4096"/>
            </a:defPPr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sl-SI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Vpliv na družbo in okolje</a:t>
            </a:r>
            <a:r>
              <a:rPr lang="sl-SI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</a:t>
            </a:r>
            <a:r>
              <a:rPr lang="en-GB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</a:t>
            </a:r>
            <a:endParaRPr lang="sl-SI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380990" indent="-380990">
              <a:buClr>
                <a:srgbClr val="91B923"/>
              </a:buClr>
              <a:buFont typeface="Arial" panose="020B0604020202020204" pitchFamily="34" charset="0"/>
              <a:buChar char="•"/>
            </a:pPr>
            <a:r>
              <a:rPr lang="sl-SI" sz="213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 katere od spodnjih dejavnikov poslovanje našega podjetja najbolj vpliva pozitivno/negativno?</a:t>
            </a:r>
          </a:p>
          <a:p>
            <a:pPr marL="380990" indent="-380990">
              <a:buClr>
                <a:srgbClr val="91B923"/>
              </a:buClr>
              <a:buFont typeface="Arial" panose="020B0604020202020204" pitchFamily="34" charset="0"/>
              <a:buChar char="•"/>
            </a:pPr>
            <a:r>
              <a:rPr lang="sl-SI" sz="213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 katere dejavnike bi morali v našem podjetju dati največ pozornosti v prihodnosti?</a:t>
            </a:r>
          </a:p>
          <a:p>
            <a:pPr marL="380990" indent="-380990">
              <a:buClr>
                <a:srgbClr val="91B923"/>
              </a:buClr>
              <a:buFont typeface="Arial" panose="020B0604020202020204" pitchFamily="34" charset="0"/>
              <a:buChar char="•"/>
            </a:pPr>
            <a:r>
              <a:rPr lang="sl-SI" sz="213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Kateri od spodnjih dejavnikov je po vašem mnenju najbolj pomemben za okolje/družbo? </a:t>
            </a:r>
            <a:endParaRPr lang="sl-SI" sz="2133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F270D994-7A69-38A3-E4FD-361557282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26545"/>
            <a:ext cx="65" cy="356512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6348" rIns="0" bIns="-6348" numCol="1" anchor="ctr" anchorCtr="0" compatLnSpc="1">
            <a:prstTxWarp prst="textNoShape">
              <a:avLst/>
            </a:prstTxWarp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sl-SI" altLang="en-DE" sz="2400" kern="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B83741F-C958-BFF5-3886-3B57C72CE5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26545"/>
            <a:ext cx="65" cy="356512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6348" rIns="0" bIns="-6348" numCol="1" anchor="ctr" anchorCtr="0" compatLnSpc="1">
            <a:prstTxWarp prst="textNoShape">
              <a:avLst/>
            </a:prstTxWarp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sl-SI" altLang="en-DE" sz="2400" kern="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24BADE-24CE-CAE9-9B3F-C8C34B2782D5}"/>
              </a:ext>
            </a:extLst>
          </p:cNvPr>
          <p:cNvSpPr txBox="1"/>
          <p:nvPr/>
        </p:nvSpPr>
        <p:spPr>
          <a:xfrm>
            <a:off x="3892344" y="1031091"/>
            <a:ext cx="8299656" cy="2759282"/>
          </a:xfrm>
          <a:prstGeom prst="rect">
            <a:avLst/>
          </a:prstGeom>
          <a:solidFill>
            <a:schemeClr val="bg1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LID4096"/>
            </a:defPPr>
            <a:lvl1pPr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sl-SI" sz="24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Finančna bistvenost</a:t>
            </a:r>
            <a:r>
              <a:rPr lang="sl-SI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: </a:t>
            </a:r>
            <a:r>
              <a:rPr lang="en-GB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</a:t>
            </a:r>
            <a:endParaRPr lang="sl-SI" sz="24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380990" indent="-380990">
              <a:buClr>
                <a:srgbClr val="91B923"/>
              </a:buClr>
              <a:buFont typeface="Arial" panose="020B0604020202020204" pitchFamily="34" charset="0"/>
              <a:buChar char="•"/>
            </a:pPr>
            <a:r>
              <a:rPr lang="sl-SI" sz="2133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Koliko so za poslovanje našega podjetje pomembna spodnja področja?</a:t>
            </a:r>
          </a:p>
          <a:p>
            <a:pPr marL="380990" indent="-380990">
              <a:buClr>
                <a:srgbClr val="91B923"/>
              </a:buClr>
              <a:buFont typeface="Arial" panose="020B0604020202020204" pitchFamily="34" charset="0"/>
              <a:buChar char="•"/>
            </a:pPr>
            <a:r>
              <a:rPr lang="en-GB" sz="2133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Kako</a:t>
            </a:r>
            <a:r>
              <a:rPr lang="en-GB" sz="2133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</a:t>
            </a:r>
            <a:r>
              <a:rPr lang="en-GB" sz="2133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pomembna</a:t>
            </a:r>
            <a:r>
              <a:rPr lang="en-GB" sz="2133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so </a:t>
            </a:r>
            <a:r>
              <a:rPr lang="sl-SI" sz="2133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spodnja </a:t>
            </a:r>
            <a:r>
              <a:rPr lang="en-GB" sz="2133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podro</a:t>
            </a:r>
            <a:r>
              <a:rPr lang="sl-SI" sz="2133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čja za dologoročno uspešnost podjetja?</a:t>
            </a:r>
          </a:p>
          <a:p>
            <a:pPr marL="380990" indent="-380990">
              <a:buClr>
                <a:srgbClr val="91B923"/>
              </a:buClr>
              <a:buFont typeface="Arial" panose="020B0604020202020204" pitchFamily="34" charset="0"/>
              <a:buChar char="•"/>
            </a:pPr>
            <a:r>
              <a:rPr lang="sl-SI" sz="2133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Koliko spodnja področja vplivajo na verigo vrednosti (dobavitelje, kupce...)?</a:t>
            </a:r>
          </a:p>
          <a:p>
            <a:pPr marL="380990" indent="-380990">
              <a:buClr>
                <a:srgbClr val="91B923"/>
              </a:buClr>
              <a:buFont typeface="Arial" panose="020B0604020202020204" pitchFamily="34" charset="0"/>
              <a:buChar char="•"/>
            </a:pPr>
            <a:r>
              <a:rPr lang="sl-SI" sz="2133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Kako uspešno trenutno upravljamo s spodnjimi področji?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17EC14-C32C-5C2A-D287-F5CD9CA6EF02}"/>
              </a:ext>
            </a:extLst>
          </p:cNvPr>
          <p:cNvSpPr txBox="1"/>
          <p:nvPr/>
        </p:nvSpPr>
        <p:spPr>
          <a:xfrm>
            <a:off x="142457" y="2508255"/>
            <a:ext cx="26957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KVALITATIVNA RAZISKAVA: </a:t>
            </a:r>
            <a:r>
              <a:rPr lang="sl-SI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intervjuji</a:t>
            </a:r>
          </a:p>
          <a:p>
            <a:r>
              <a:rPr lang="sl-SI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fokusne skupine</a:t>
            </a:r>
            <a:endParaRPr lang="en-GB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Pravokotnik 3">
            <a:extLst>
              <a:ext uri="{FF2B5EF4-FFF2-40B4-BE49-F238E27FC236}">
                <a16:creationId xmlns:a16="http://schemas.microsoft.com/office/drawing/2014/main" id="{6BF5C556-5595-1604-6113-690A365377E5}"/>
              </a:ext>
            </a:extLst>
          </p:cNvPr>
          <p:cNvSpPr/>
          <p:nvPr/>
        </p:nvSpPr>
        <p:spPr>
          <a:xfrm>
            <a:off x="2980614" y="0"/>
            <a:ext cx="291253" cy="6858000"/>
          </a:xfrm>
          <a:prstGeom prst="rect">
            <a:avLst/>
          </a:prstGeom>
          <a:solidFill>
            <a:srgbClr val="91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41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4DABEAD-4B17-50DA-5EA1-BE2350E058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2944951"/>
              </p:ext>
            </p:extLst>
          </p:nvPr>
        </p:nvGraphicFramePr>
        <p:xfrm>
          <a:off x="111833" y="898808"/>
          <a:ext cx="11961634" cy="563057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09715">
                  <a:extLst>
                    <a:ext uri="{9D8B030D-6E8A-4147-A177-3AD203B41FA5}">
                      <a16:colId xmlns:a16="http://schemas.microsoft.com/office/drawing/2014/main" val="877823854"/>
                    </a:ext>
                  </a:extLst>
                </a:gridCol>
                <a:gridCol w="1243891">
                  <a:extLst>
                    <a:ext uri="{9D8B030D-6E8A-4147-A177-3AD203B41FA5}">
                      <a16:colId xmlns:a16="http://schemas.microsoft.com/office/drawing/2014/main" val="531743261"/>
                    </a:ext>
                  </a:extLst>
                </a:gridCol>
                <a:gridCol w="1156879">
                  <a:extLst>
                    <a:ext uri="{9D8B030D-6E8A-4147-A177-3AD203B41FA5}">
                      <a16:colId xmlns:a16="http://schemas.microsoft.com/office/drawing/2014/main" val="2530391133"/>
                    </a:ext>
                  </a:extLst>
                </a:gridCol>
                <a:gridCol w="1493583">
                  <a:extLst>
                    <a:ext uri="{9D8B030D-6E8A-4147-A177-3AD203B41FA5}">
                      <a16:colId xmlns:a16="http://schemas.microsoft.com/office/drawing/2014/main" val="4051884616"/>
                    </a:ext>
                  </a:extLst>
                </a:gridCol>
                <a:gridCol w="1086225">
                  <a:extLst>
                    <a:ext uri="{9D8B030D-6E8A-4147-A177-3AD203B41FA5}">
                      <a16:colId xmlns:a16="http://schemas.microsoft.com/office/drawing/2014/main" val="945900324"/>
                    </a:ext>
                  </a:extLst>
                </a:gridCol>
                <a:gridCol w="1490447">
                  <a:extLst>
                    <a:ext uri="{9D8B030D-6E8A-4147-A177-3AD203B41FA5}">
                      <a16:colId xmlns:a16="http://schemas.microsoft.com/office/drawing/2014/main" val="662557203"/>
                    </a:ext>
                  </a:extLst>
                </a:gridCol>
                <a:gridCol w="1490447">
                  <a:extLst>
                    <a:ext uri="{9D8B030D-6E8A-4147-A177-3AD203B41FA5}">
                      <a16:colId xmlns:a16="http://schemas.microsoft.com/office/drawing/2014/main" val="3462225712"/>
                    </a:ext>
                  </a:extLst>
                </a:gridCol>
                <a:gridCol w="1490447">
                  <a:extLst>
                    <a:ext uri="{9D8B030D-6E8A-4147-A177-3AD203B41FA5}">
                      <a16:colId xmlns:a16="http://schemas.microsoft.com/office/drawing/2014/main" val="3452832428"/>
                    </a:ext>
                  </a:extLst>
                </a:gridCol>
              </a:tblGrid>
              <a:tr h="1767840">
                <a:tc>
                  <a:txBody>
                    <a:bodyPr/>
                    <a:lstStyle/>
                    <a:p>
                      <a:r>
                        <a:rPr lang="sl-SI" sz="2400" dirty="0"/>
                        <a:t>Bistvene teme</a:t>
                      </a:r>
                      <a:endParaRPr lang="en-GB" sz="2400" dirty="0"/>
                    </a:p>
                  </a:txBody>
                  <a:tcPr marL="121920" marR="121920" marT="60960" marB="60960"/>
                </a:tc>
                <a:tc gridSpan="3">
                  <a:txBody>
                    <a:bodyPr/>
                    <a:lstStyle/>
                    <a:p>
                      <a:r>
                        <a:rPr lang="sl-SI" sz="2400" dirty="0"/>
                        <a:t>Kako pomembni so spodnji dejavniki za finančno uspešnost podjetja</a:t>
                      </a:r>
                      <a:endParaRPr lang="en-GB" sz="2400" dirty="0"/>
                    </a:p>
                  </a:txBody>
                  <a:tcPr marL="121920" marR="121920" marT="60960" marB="60960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sl-SI" sz="2400" dirty="0"/>
                        <a:t>Kakšen je vpliv podjetja na spodnje dejavnike?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kern="1200" noProof="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Kako</a:t>
                      </a:r>
                      <a:r>
                        <a:rPr lang="en-GB" sz="1800" b="1" kern="1200" noProof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GB" sz="1800" b="1" kern="1200" noProof="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pomembno</a:t>
                      </a:r>
                      <a:r>
                        <a:rPr lang="sl-SI" sz="1800" b="1" kern="1200" noProof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je</a:t>
                      </a:r>
                      <a:r>
                        <a:rPr lang="en-GB" sz="1800" b="1" kern="1200" noProof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, da</a:t>
                      </a:r>
                      <a:r>
                        <a:rPr lang="sl-SI" sz="1800" b="1" kern="1200" noProof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izvajamo aktivnosti na spodnjih področjih?</a:t>
                      </a:r>
                    </a:p>
                    <a:p>
                      <a:endParaRPr lang="en-GB" sz="2400" dirty="0"/>
                    </a:p>
                  </a:txBody>
                  <a:tcPr marL="121920" marR="121920" marT="60960" marB="60960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2400" dirty="0"/>
                        <a:t>Zakaj?</a:t>
                      </a:r>
                      <a:endParaRPr lang="en-GB" sz="24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322805194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endParaRPr lang="en-GB" sz="22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sl-SI" sz="2200" dirty="0"/>
                        <a:t>Nizko</a:t>
                      </a:r>
                      <a:endParaRPr lang="en-GB" sz="22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sl-SI" sz="2200" dirty="0"/>
                        <a:t>Srednje</a:t>
                      </a:r>
                      <a:endParaRPr lang="en-GB" sz="22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sl-SI" sz="2200" dirty="0"/>
                        <a:t>Visoko</a:t>
                      </a:r>
                      <a:endParaRPr lang="en-GB" sz="22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sl-SI" sz="2200" dirty="0"/>
                        <a:t>Nizko</a:t>
                      </a:r>
                      <a:endParaRPr lang="en-GB" sz="22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sl-SI" sz="2200" dirty="0"/>
                        <a:t>Srednje</a:t>
                      </a:r>
                      <a:endParaRPr lang="en-GB" sz="22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sl-SI" sz="2200" dirty="0"/>
                        <a:t>Visoko</a:t>
                      </a:r>
                      <a:endParaRPr lang="en-GB" sz="22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GB" sz="22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110997002"/>
                  </a:ext>
                </a:extLst>
              </a:tr>
              <a:tr h="433541">
                <a:tc>
                  <a:txBody>
                    <a:bodyPr/>
                    <a:lstStyle/>
                    <a:p>
                      <a:r>
                        <a:rPr lang="sl-SI" sz="1800" dirty="0"/>
                        <a:t>Podnebne spremembe</a:t>
                      </a:r>
                      <a:endParaRPr lang="en-GB" sz="18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682332036"/>
                  </a:ext>
                </a:extLst>
              </a:tr>
              <a:tr h="509937">
                <a:tc>
                  <a:txBody>
                    <a:bodyPr/>
                    <a:lstStyle/>
                    <a:p>
                      <a:r>
                        <a:rPr lang="sl-SI" sz="1800" dirty="0"/>
                        <a:t>Onesnaževanje</a:t>
                      </a:r>
                      <a:endParaRPr lang="en-GB" sz="18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140711952"/>
                  </a:ext>
                </a:extLst>
              </a:tr>
              <a:tr h="477945">
                <a:tc>
                  <a:txBody>
                    <a:bodyPr/>
                    <a:lstStyle/>
                    <a:p>
                      <a:r>
                        <a:rPr lang="sl-SI" sz="1800" dirty="0"/>
                        <a:t>Ravnanje z vodnimi viri</a:t>
                      </a:r>
                      <a:endParaRPr lang="en-GB" sz="18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641690166"/>
                  </a:ext>
                </a:extLst>
              </a:tr>
              <a:tr h="667842">
                <a:tc>
                  <a:txBody>
                    <a:bodyPr/>
                    <a:lstStyle/>
                    <a:p>
                      <a:r>
                        <a:rPr lang="sl-SI" sz="1800" dirty="0"/>
                        <a:t>Razvoj inovativnih izdelkov ...</a:t>
                      </a:r>
                      <a:endParaRPr lang="en-GB" sz="18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231595258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r>
                        <a:rPr lang="sl-SI" sz="1800" dirty="0"/>
                        <a:t>Ustvarjanje novih delovnih mest ...</a:t>
                      </a:r>
                      <a:endParaRPr lang="en-GB" sz="18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735853539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48321CD8-1806-09C4-5EBE-7AD94BE82B9D}"/>
              </a:ext>
            </a:extLst>
          </p:cNvPr>
          <p:cNvSpPr txBox="1"/>
          <p:nvPr/>
        </p:nvSpPr>
        <p:spPr>
          <a:xfrm>
            <a:off x="339623" y="121921"/>
            <a:ext cx="86420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KVANTITATIVNA RAZISKAVA</a:t>
            </a:r>
          </a:p>
          <a:p>
            <a:r>
              <a:rPr lang="sl-SI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Anketa</a:t>
            </a:r>
            <a:endParaRPr lang="en-GB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3668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E6D5A5D-509B-9F06-7007-7F9BFD5E607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3707" y="255765"/>
            <a:ext cx="10785595" cy="6346471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32F5BB71-2DCC-4EDD-B3CD-55BDDBF146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42350"/>
            <a:ext cx="2548943" cy="1034047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685D2B3-1D7B-6919-A296-AF0617C6BC25}"/>
              </a:ext>
            </a:extLst>
          </p:cNvPr>
          <p:cNvSpPr/>
          <p:nvPr/>
        </p:nvSpPr>
        <p:spPr>
          <a:xfrm>
            <a:off x="5174343" y="1341495"/>
            <a:ext cx="1843315" cy="3947885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F571B14-E624-B262-AD47-12F018DF34E8}"/>
              </a:ext>
            </a:extLst>
          </p:cNvPr>
          <p:cNvSpPr/>
          <p:nvPr/>
        </p:nvSpPr>
        <p:spPr>
          <a:xfrm rot="16200000">
            <a:off x="3494036" y="-338812"/>
            <a:ext cx="1843315" cy="4971699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123751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2">
            <a:extLst>
              <a:ext uri="{FF2B5EF4-FFF2-40B4-BE49-F238E27FC236}">
                <a16:creationId xmlns:a16="http://schemas.microsoft.com/office/drawing/2014/main" id="{C4323FF7-04D3-361E-BDF1-1305FF7317A3}"/>
              </a:ext>
            </a:extLst>
          </p:cNvPr>
          <p:cNvGraphicFramePr>
            <a:graphicFrameLocks noGrp="1"/>
          </p:cNvGraphicFramePr>
          <p:nvPr/>
        </p:nvGraphicFramePr>
        <p:xfrm>
          <a:off x="337917" y="1700627"/>
          <a:ext cx="11396596" cy="48656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3812">
                  <a:extLst>
                    <a:ext uri="{9D8B030D-6E8A-4147-A177-3AD203B41FA5}">
                      <a16:colId xmlns:a16="http://schemas.microsoft.com/office/drawing/2014/main" val="3142246690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2570574046"/>
                    </a:ext>
                  </a:extLst>
                </a:gridCol>
                <a:gridCol w="3990975">
                  <a:extLst>
                    <a:ext uri="{9D8B030D-6E8A-4147-A177-3AD203B41FA5}">
                      <a16:colId xmlns:a16="http://schemas.microsoft.com/office/drawing/2014/main" val="3766746012"/>
                    </a:ext>
                  </a:extLst>
                </a:gridCol>
                <a:gridCol w="2911409">
                  <a:extLst>
                    <a:ext uri="{9D8B030D-6E8A-4147-A177-3AD203B41FA5}">
                      <a16:colId xmlns:a16="http://schemas.microsoft.com/office/drawing/2014/main" val="1168693698"/>
                    </a:ext>
                  </a:extLst>
                </a:gridCol>
              </a:tblGrid>
              <a:tr h="325775">
                <a:tc>
                  <a:txBody>
                    <a:bodyPr/>
                    <a:lstStyle/>
                    <a:p>
                      <a:pPr algn="ctr"/>
                      <a:endParaRPr lang="de-AT" sz="1300" dirty="0"/>
                    </a:p>
                  </a:txBody>
                  <a:tcPr>
                    <a:lnL w="12700" cmpd="sng"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300" dirty="0"/>
                        <a:t>OKOLJE</a:t>
                      </a:r>
                      <a:endParaRPr lang="de-AT" sz="1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300" dirty="0"/>
                        <a:t>DRUŽBA</a:t>
                      </a:r>
                      <a:endParaRPr lang="de-AT" sz="1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300" dirty="0"/>
                        <a:t>EKONOMIJA</a:t>
                      </a:r>
                      <a:endParaRPr lang="de-AT" sz="1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051870"/>
                  </a:ext>
                </a:extLst>
              </a:tr>
              <a:tr h="1209040">
                <a:tc>
                  <a:txBody>
                    <a:bodyPr/>
                    <a:lstStyle/>
                    <a:p>
                      <a:pPr algn="ctr"/>
                      <a:r>
                        <a:rPr lang="sl-SI" sz="1500" dirty="0"/>
                        <a:t>cilj/zaveza</a:t>
                      </a:r>
                      <a:endParaRPr lang="de-AT" sz="1500" dirty="0"/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500" dirty="0"/>
                        <a:t>Do leta 2031 bomo dosegli </a:t>
                      </a:r>
                      <a:r>
                        <a:rPr lang="sl-SI" sz="1500" b="1" dirty="0">
                          <a:solidFill>
                            <a:schemeClr val="tx1"/>
                          </a:solidFill>
                        </a:rPr>
                        <a:t>ničelni vpliv na okolje.</a:t>
                      </a:r>
                      <a:endParaRPr lang="de-AT" sz="15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500" b="0" i="0" u="none" strike="noStrike" baseline="0" dirty="0"/>
                        <a:t>Čutimo zavezo, da družbi v vsakem trenutku damo </a:t>
                      </a:r>
                      <a:r>
                        <a:rPr lang="sl-SI" sz="1500" b="0" i="0" u="none" strike="noStrike" baseline="0" dirty="0">
                          <a:solidFill>
                            <a:schemeClr val="tx1"/>
                          </a:solidFill>
                        </a:rPr>
                        <a:t>pravilen rezultat. </a:t>
                      </a:r>
                      <a:r>
                        <a:rPr lang="sl-SI" sz="1500" b="0" i="0" u="none" strike="noStrike" baseline="0" dirty="0"/>
                        <a:t>S filozofijo podjetja, njegovimi vrednotami, normami in strategijo </a:t>
                      </a:r>
                      <a:r>
                        <a:rPr lang="sl-SI" sz="15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prispevamo k ohranjanju delovnih mest, razvoju podjetij in lokalne skupnosti.</a:t>
                      </a:r>
                      <a:endParaRPr lang="sl-SI" sz="1500" b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500" dirty="0">
                          <a:solidFill>
                            <a:schemeClr val="tx1"/>
                          </a:solidFill>
                        </a:rPr>
                        <a:t>Postali bomo družinska multinacionalka. S strateškimi aktivnostmi zagotavljamo </a:t>
                      </a:r>
                      <a:r>
                        <a:rPr lang="sl-SI" sz="1500" b="1" dirty="0">
                          <a:solidFill>
                            <a:schemeClr val="tx1"/>
                          </a:solidFill>
                        </a:rPr>
                        <a:t>transparentno in pravično poslovanje</a:t>
                      </a:r>
                      <a:r>
                        <a:rPr lang="sl-SI" sz="1500" dirty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de-AT" sz="15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1524919"/>
                  </a:ext>
                </a:extLst>
              </a:tr>
              <a:tr h="1385148">
                <a:tc>
                  <a:txBody>
                    <a:bodyPr/>
                    <a:lstStyle/>
                    <a:p>
                      <a:endParaRPr lang="de-AT" sz="1300" dirty="0"/>
                    </a:p>
                  </a:txBody>
                  <a:tcPr>
                    <a:lnL w="12700" cmpd="sng"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sz="1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sz="1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AT" sz="1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457705"/>
                  </a:ext>
                </a:extLst>
              </a:tr>
              <a:tr h="1920240"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FF0000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sl-SI" sz="1500" dirty="0"/>
                        <a:t>trajnostni izzivi</a:t>
                      </a:r>
                    </a:p>
                    <a:p>
                      <a:pPr marL="0" indent="0" algn="ctr">
                        <a:buClr>
                          <a:srgbClr val="FF0000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sl-SI" sz="1200" i="1" dirty="0"/>
                        <a:t>(iz Trajnostne poslovne strategije)</a:t>
                      </a:r>
                      <a:endParaRPr lang="de-AT" sz="1200" i="1" dirty="0"/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Clr>
                          <a:srgbClr val="FF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sl-SI" sz="1300" dirty="0"/>
                        <a:t>Brezpapirno poslovanje</a:t>
                      </a:r>
                    </a:p>
                    <a:p>
                      <a:pPr marL="285750" indent="-285750">
                        <a:buClr>
                          <a:srgbClr val="FF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sl-SI" sz="1300" dirty="0"/>
                        <a:t>Optimizacija poslovnih poti</a:t>
                      </a:r>
                    </a:p>
                    <a:p>
                      <a:pPr marL="285750" indent="-285750">
                        <a:buClr>
                          <a:srgbClr val="FF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sl-SI" sz="1300" dirty="0"/>
                        <a:t>Zmanjšanje odpadkov</a:t>
                      </a:r>
                    </a:p>
                    <a:p>
                      <a:pPr marL="285750" indent="-285750">
                        <a:buClr>
                          <a:srgbClr val="FF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sl-SI" sz="1300" dirty="0"/>
                        <a:t>Raba zelene energije</a:t>
                      </a:r>
                    </a:p>
                    <a:p>
                      <a:pPr marL="285750" indent="-285750">
                        <a:buClr>
                          <a:srgbClr val="FF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sl-SI" sz="1300" i="0" dirty="0"/>
                        <a:t>Ustrezno ravnanje z zdravju škodljivimi snovmi in opremo</a:t>
                      </a:r>
                    </a:p>
                    <a:p>
                      <a:pPr marL="285750" indent="-285750">
                        <a:buClr>
                          <a:srgbClr val="FF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sl-SI" sz="1300" i="0" dirty="0"/>
                        <a:t>Recikliranje in vključevanje v krožno gospodarstvo</a:t>
                      </a:r>
                      <a:endParaRPr lang="de-AT" sz="1300" i="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Clr>
                          <a:srgbClr val="FF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sl-SI" sz="1300" dirty="0"/>
                        <a:t>Inovativni trajnostni izdelki in storitve</a:t>
                      </a:r>
                    </a:p>
                    <a:p>
                      <a:pPr marL="285750" indent="-285750">
                        <a:buClr>
                          <a:srgbClr val="FF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sl-SI" sz="1300" dirty="0"/>
                        <a:t>Izobraževanje strank in prenos dobrih praks</a:t>
                      </a:r>
                    </a:p>
                    <a:p>
                      <a:pPr marL="285750" indent="-285750">
                        <a:buClr>
                          <a:srgbClr val="FF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sl-SI" sz="1300" dirty="0"/>
                        <a:t>Ustvarjanje kakovostnih delovnih mest za strokovnjake</a:t>
                      </a:r>
                    </a:p>
                    <a:p>
                      <a:pPr marL="285750" indent="-285750">
                        <a:buClr>
                          <a:srgbClr val="FF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sl-SI" sz="1300" dirty="0"/>
                        <a:t>Vračanje družbi z izobraževanjem in merjenjem</a:t>
                      </a:r>
                    </a:p>
                    <a:p>
                      <a:pPr marL="285750" indent="-285750">
                        <a:buClr>
                          <a:srgbClr val="FF0000"/>
                        </a:buClr>
                        <a:buFont typeface="Arial" panose="020B0604020202020204" pitchFamily="34" charset="0"/>
                        <a:buChar char="•"/>
                      </a:pPr>
                      <a:endParaRPr lang="sl-SI" sz="15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Clr>
                          <a:srgbClr val="FF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sl-SI" sz="1200" dirty="0"/>
                        <a:t>Soustvarjanje standardov in zakonodaje na področju meroslovja</a:t>
                      </a:r>
                    </a:p>
                    <a:p>
                      <a:pPr marL="285750" indent="-285750">
                        <a:buClr>
                          <a:srgbClr val="FF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sl-SI" sz="1200" dirty="0"/>
                        <a:t>Nadgradnja </a:t>
                      </a:r>
                      <a:r>
                        <a:rPr lang="sl-SI" sz="1200" dirty="0" err="1"/>
                        <a:t>kontrolinga</a:t>
                      </a:r>
                      <a:r>
                        <a:rPr lang="sl-SI" sz="1200" dirty="0"/>
                        <a:t> in izračun lastnih cen</a:t>
                      </a:r>
                    </a:p>
                    <a:p>
                      <a:pPr marL="285750" indent="-285750">
                        <a:buClr>
                          <a:srgbClr val="FF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sl-SI" sz="1200" dirty="0"/>
                        <a:t>Razvijanje zaupanja s partnerji (dobavitelji, konzorciji)</a:t>
                      </a:r>
                    </a:p>
                    <a:p>
                      <a:pPr marL="285750" indent="-285750">
                        <a:buClr>
                          <a:srgbClr val="FF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sl-SI" sz="1200" dirty="0"/>
                        <a:t>Osredotočenost na strateške projekte in odgovorne investicije</a:t>
                      </a:r>
                    </a:p>
                    <a:p>
                      <a:pPr marL="285750" indent="-285750">
                        <a:buClr>
                          <a:srgbClr val="FF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sl-SI" sz="1200" dirty="0"/>
                        <a:t>Raznolikost vodstva</a:t>
                      </a:r>
                    </a:p>
                    <a:p>
                      <a:pPr marL="285750" indent="-285750">
                        <a:buClr>
                          <a:srgbClr val="FF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sl-SI" sz="1200" dirty="0"/>
                        <a:t>Etično poslovanje</a:t>
                      </a:r>
                      <a:endParaRPr lang="de-AT" sz="12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181519"/>
                  </a:ext>
                </a:extLst>
              </a:tr>
            </a:tbl>
          </a:graphicData>
        </a:graphic>
      </p:graphicFrame>
      <p:pic>
        <p:nvPicPr>
          <p:cNvPr id="22" name="Slika 21">
            <a:extLst>
              <a:ext uri="{FF2B5EF4-FFF2-40B4-BE49-F238E27FC236}">
                <a16:creationId xmlns:a16="http://schemas.microsoft.com/office/drawing/2014/main" id="{C9980EC5-9100-4226-81F6-CC64CD86F1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390" y="180587"/>
            <a:ext cx="1990663" cy="813565"/>
          </a:xfrm>
          <a:prstGeom prst="rect">
            <a:avLst/>
          </a:prstGeom>
        </p:spPr>
      </p:pic>
      <p:grpSp>
        <p:nvGrpSpPr>
          <p:cNvPr id="4" name="Skupina 3"/>
          <p:cNvGrpSpPr/>
          <p:nvPr/>
        </p:nvGrpSpPr>
        <p:grpSpPr>
          <a:xfrm>
            <a:off x="1749273" y="3360333"/>
            <a:ext cx="10154747" cy="1146457"/>
            <a:chOff x="1280576" y="2183606"/>
            <a:chExt cx="7616060" cy="859843"/>
          </a:xfrm>
        </p:grpSpPr>
        <p:pic>
          <p:nvPicPr>
            <p:cNvPr id="15" name="Slika 14" descr="Slika, ki vsebuje besede besedilo&#10;&#10;Opis je samodejno ustvarjen">
              <a:hlinkClick r:id="rId3"/>
              <a:extLst>
                <a:ext uri="{FF2B5EF4-FFF2-40B4-BE49-F238E27FC236}">
                  <a16:creationId xmlns:a16="http://schemas.microsoft.com/office/drawing/2014/main" id="{C877A3A1-FEA6-E8CF-32D3-18D1A6CB90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69107" y="2248991"/>
              <a:ext cx="392906" cy="388144"/>
            </a:xfrm>
            <a:prstGeom prst="rect">
              <a:avLst/>
            </a:prstGeom>
          </p:spPr>
        </p:pic>
        <p:pic>
          <p:nvPicPr>
            <p:cNvPr id="16" name="Slika 15" descr="Slika, ki vsebuje besede besedilo&#10;&#10;Opis je samodejno ustvarjen">
              <a:hlinkClick r:id="rId3"/>
              <a:extLst>
                <a:ext uri="{FF2B5EF4-FFF2-40B4-BE49-F238E27FC236}">
                  <a16:creationId xmlns:a16="http://schemas.microsoft.com/office/drawing/2014/main" id="{892FEB72-7E29-CE17-50B1-B2813CF77A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26969" y="2655305"/>
              <a:ext cx="392906" cy="388144"/>
            </a:xfrm>
            <a:prstGeom prst="rect">
              <a:avLst/>
            </a:prstGeom>
          </p:spPr>
        </p:pic>
        <p:pic>
          <p:nvPicPr>
            <p:cNvPr id="18" name="Slika 17" descr="Slika, ki vsebuje besede besedilo&#10;&#10;Opis je samodejno ustvarjen">
              <a:hlinkClick r:id="rId3"/>
              <a:extLst>
                <a:ext uri="{FF2B5EF4-FFF2-40B4-BE49-F238E27FC236}">
                  <a16:creationId xmlns:a16="http://schemas.microsoft.com/office/drawing/2014/main" id="{08F14B7E-7B54-ED55-40A1-9396AD8CAE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03730" y="2228642"/>
              <a:ext cx="392906" cy="388144"/>
            </a:xfrm>
            <a:prstGeom prst="rect">
              <a:avLst/>
            </a:prstGeom>
          </p:spPr>
        </p:pic>
        <p:pic>
          <p:nvPicPr>
            <p:cNvPr id="19" name="Slika 18" descr="Slika, ki vsebuje besede besedilo&#10;&#10;Opis je samodejno ustvarjen">
              <a:hlinkClick r:id="rId3"/>
              <a:extLst>
                <a:ext uri="{FF2B5EF4-FFF2-40B4-BE49-F238E27FC236}">
                  <a16:creationId xmlns:a16="http://schemas.microsoft.com/office/drawing/2014/main" id="{0AB78F79-E61E-E9C7-0B87-054BCFD0F7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79652" y="2215262"/>
              <a:ext cx="392906" cy="388144"/>
            </a:xfrm>
            <a:prstGeom prst="rect">
              <a:avLst/>
            </a:prstGeom>
          </p:spPr>
        </p:pic>
        <p:pic>
          <p:nvPicPr>
            <p:cNvPr id="20" name="Slika 19" descr="Slika, ki vsebuje besede besedilo&#10;&#10;Opis je samodejno ustvarjen">
              <a:hlinkClick r:id="rId3"/>
              <a:extLst>
                <a:ext uri="{FF2B5EF4-FFF2-40B4-BE49-F238E27FC236}">
                  <a16:creationId xmlns:a16="http://schemas.microsoft.com/office/drawing/2014/main" id="{E90C2680-12D9-AB5A-9EFA-6CAFCF4D85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08599" y="2227146"/>
              <a:ext cx="392906" cy="388144"/>
            </a:xfrm>
            <a:prstGeom prst="rect">
              <a:avLst/>
            </a:prstGeom>
          </p:spPr>
        </p:pic>
        <p:pic>
          <p:nvPicPr>
            <p:cNvPr id="21" name="Slika 20" descr="Slika, ki vsebuje besede besedilo&#10;&#10;Opis je samodejno ustvarjen">
              <a:hlinkClick r:id="rId3"/>
              <a:extLst>
                <a:ext uri="{FF2B5EF4-FFF2-40B4-BE49-F238E27FC236}">
                  <a16:creationId xmlns:a16="http://schemas.microsoft.com/office/drawing/2014/main" id="{EF7F6770-39E6-E2BB-1FD9-B8C9F20B16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11008" y="2232940"/>
              <a:ext cx="392906" cy="388144"/>
            </a:xfrm>
            <a:prstGeom prst="rect">
              <a:avLst/>
            </a:prstGeom>
          </p:spPr>
        </p:pic>
        <p:pic>
          <p:nvPicPr>
            <p:cNvPr id="23" name="Slika 22" descr="Slika, ki vsebuje besede besedilo&#10;&#10;Opis je samodejno ustvarjen">
              <a:hlinkClick r:id="rId3"/>
              <a:extLst>
                <a:ext uri="{FF2B5EF4-FFF2-40B4-BE49-F238E27FC236}">
                  <a16:creationId xmlns:a16="http://schemas.microsoft.com/office/drawing/2014/main" id="{CDB53588-D700-AB18-E474-9CA5BF0ED5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74783" y="2219299"/>
              <a:ext cx="392906" cy="388144"/>
            </a:xfrm>
            <a:prstGeom prst="rect">
              <a:avLst/>
            </a:prstGeom>
          </p:spPr>
        </p:pic>
        <p:pic>
          <p:nvPicPr>
            <p:cNvPr id="5" name="Slika 4" descr="Slika, ki vsebuje besede besedilo&#10;&#10;Opis je samodejno ustvarjen">
              <a:hlinkClick r:id="rId3"/>
              <a:extLst>
                <a:ext uri="{FF2B5EF4-FFF2-40B4-BE49-F238E27FC236}">
                  <a16:creationId xmlns:a16="http://schemas.microsoft.com/office/drawing/2014/main" id="{69900E7D-6877-32AB-1888-9EB5CEDAE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99329" y="2646577"/>
              <a:ext cx="392906" cy="388144"/>
            </a:xfrm>
            <a:prstGeom prst="rect">
              <a:avLst/>
            </a:prstGeom>
          </p:spPr>
        </p:pic>
        <p:pic>
          <p:nvPicPr>
            <p:cNvPr id="26" name="Slika 25" descr="Slika, ki vsebuje besede besedilo&#10;&#10;Opis je samodejno ustvarjen">
              <a:hlinkClick r:id="rId3"/>
              <a:extLst>
                <a:ext uri="{FF2B5EF4-FFF2-40B4-BE49-F238E27FC236}">
                  <a16:creationId xmlns:a16="http://schemas.microsoft.com/office/drawing/2014/main" id="{6119A7F0-A3F2-8949-30E0-9EA5A544A0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41298" y="2187924"/>
              <a:ext cx="392906" cy="388144"/>
            </a:xfrm>
            <a:prstGeom prst="rect">
              <a:avLst/>
            </a:prstGeom>
          </p:spPr>
        </p:pic>
        <p:pic>
          <p:nvPicPr>
            <p:cNvPr id="27" name="Slika 26" descr="Slika, ki vsebuje besede besedilo&#10;&#10;Opis je samodejno ustvarjen">
              <a:hlinkClick r:id="rId3"/>
              <a:extLst>
                <a:ext uri="{FF2B5EF4-FFF2-40B4-BE49-F238E27FC236}">
                  <a16:creationId xmlns:a16="http://schemas.microsoft.com/office/drawing/2014/main" id="{66CE3AFF-F6A1-5BEA-049C-F24341026B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06872" y="2210690"/>
              <a:ext cx="392906" cy="388144"/>
            </a:xfrm>
            <a:prstGeom prst="rect">
              <a:avLst/>
            </a:prstGeom>
          </p:spPr>
        </p:pic>
        <p:pic>
          <p:nvPicPr>
            <p:cNvPr id="28" name="Slika 27" descr="Slika, ki vsebuje besede besedilo&#10;&#10;Opis je samodejno ustvarjen">
              <a:hlinkClick r:id="rId3"/>
              <a:extLst>
                <a:ext uri="{FF2B5EF4-FFF2-40B4-BE49-F238E27FC236}">
                  <a16:creationId xmlns:a16="http://schemas.microsoft.com/office/drawing/2014/main" id="{1C122506-1AAE-F205-2311-551E9BE674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54209" y="2210690"/>
              <a:ext cx="392906" cy="388144"/>
            </a:xfrm>
            <a:prstGeom prst="rect">
              <a:avLst/>
            </a:prstGeom>
          </p:spPr>
        </p:pic>
        <p:pic>
          <p:nvPicPr>
            <p:cNvPr id="29" name="Slika 28" descr="Slika, ki vsebuje besede besedilo&#10;&#10;Opis je samodejno ustvarjen">
              <a:hlinkClick r:id="rId3"/>
              <a:extLst>
                <a:ext uri="{FF2B5EF4-FFF2-40B4-BE49-F238E27FC236}">
                  <a16:creationId xmlns:a16="http://schemas.microsoft.com/office/drawing/2014/main" id="{527EB998-6233-0A4C-FDEF-2FCDC2D90E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04593" y="2215262"/>
              <a:ext cx="392906" cy="388144"/>
            </a:xfrm>
            <a:prstGeom prst="rect">
              <a:avLst/>
            </a:prstGeom>
          </p:spPr>
        </p:pic>
        <p:pic>
          <p:nvPicPr>
            <p:cNvPr id="30" name="Slika 29" descr="Slika, ki vsebuje besede besedilo&#10;&#10;Opis je samodejno ustvarjen">
              <a:hlinkClick r:id="rId3"/>
              <a:extLst>
                <a:ext uri="{FF2B5EF4-FFF2-40B4-BE49-F238E27FC236}">
                  <a16:creationId xmlns:a16="http://schemas.microsoft.com/office/drawing/2014/main" id="{39848E55-DC5C-0143-D98E-CF8FF06A70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19550" y="2232163"/>
              <a:ext cx="392906" cy="388144"/>
            </a:xfrm>
            <a:prstGeom prst="rect">
              <a:avLst/>
            </a:prstGeom>
          </p:spPr>
        </p:pic>
        <p:pic>
          <p:nvPicPr>
            <p:cNvPr id="31" name="Slika 30" descr="Slika, ki vsebuje besede besedilo&#10;&#10;Opis je samodejno ustvarjen">
              <a:hlinkClick r:id="rId3"/>
              <a:extLst>
                <a:ext uri="{FF2B5EF4-FFF2-40B4-BE49-F238E27FC236}">
                  <a16:creationId xmlns:a16="http://schemas.microsoft.com/office/drawing/2014/main" id="{2E391320-CF4B-D9B5-FA63-25E9324469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84333" y="2248991"/>
              <a:ext cx="392906" cy="388144"/>
            </a:xfrm>
            <a:prstGeom prst="rect">
              <a:avLst/>
            </a:prstGeom>
          </p:spPr>
        </p:pic>
        <p:pic>
          <p:nvPicPr>
            <p:cNvPr id="32" name="Slika 31" descr="Slika, ki vsebuje besede besedilo&#10;&#10;Opis je samodejno ustvarjen">
              <a:hlinkClick r:id="rId3"/>
              <a:extLst>
                <a:ext uri="{FF2B5EF4-FFF2-40B4-BE49-F238E27FC236}">
                  <a16:creationId xmlns:a16="http://schemas.microsoft.com/office/drawing/2014/main" id="{9DD8BE59-1D5B-06CB-D7F1-AD14D69601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69291" y="2248991"/>
              <a:ext cx="392906" cy="388144"/>
            </a:xfrm>
            <a:prstGeom prst="rect">
              <a:avLst/>
            </a:prstGeom>
          </p:spPr>
        </p:pic>
        <p:pic>
          <p:nvPicPr>
            <p:cNvPr id="33" name="Slika 32" descr="Slika, ki vsebuje besede besedilo&#10;&#10;Opis je samodejno ustvarjen">
              <a:hlinkClick r:id="rId3"/>
              <a:extLst>
                <a:ext uri="{FF2B5EF4-FFF2-40B4-BE49-F238E27FC236}">
                  <a16:creationId xmlns:a16="http://schemas.microsoft.com/office/drawing/2014/main" id="{5CDB3767-65F3-8145-2FB6-B38CBD39E8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80576" y="2183606"/>
              <a:ext cx="392906" cy="388144"/>
            </a:xfrm>
            <a:prstGeom prst="rect">
              <a:avLst/>
            </a:prstGeom>
          </p:spPr>
        </p:pic>
        <p:pic>
          <p:nvPicPr>
            <p:cNvPr id="34" name="Slika 33" descr="Slika, ki vsebuje besede besedilo&#10;&#10;Opis je samodejno ustvarjen">
              <a:hlinkClick r:id="rId3"/>
              <a:extLst>
                <a:ext uri="{FF2B5EF4-FFF2-40B4-BE49-F238E27FC236}">
                  <a16:creationId xmlns:a16="http://schemas.microsoft.com/office/drawing/2014/main" id="{70F66170-17E9-0AB1-0292-83C0B96641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93518" y="2219299"/>
              <a:ext cx="392906" cy="388144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93CDC17-F752-9B6D-56E3-B8EC6BA26BEC}"/>
              </a:ext>
            </a:extLst>
          </p:cNvPr>
          <p:cNvSpPr txBox="1"/>
          <p:nvPr/>
        </p:nvSpPr>
        <p:spPr>
          <a:xfrm>
            <a:off x="129390" y="871720"/>
            <a:ext cx="7367317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667" dirty="0"/>
              <a:t>Navezava bistvenih področij na SDG</a:t>
            </a:r>
            <a:endParaRPr lang="en-GB" sz="2667" dirty="0"/>
          </a:p>
        </p:txBody>
      </p:sp>
    </p:spTree>
    <p:extLst>
      <p:ext uri="{BB962C8B-B14F-4D97-AF65-F5344CB8AC3E}">
        <p14:creationId xmlns:p14="http://schemas.microsoft.com/office/powerpoint/2010/main" val="142887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EEA15C4-F243-BCAC-3E45-B7144FBC859B}"/>
              </a:ext>
            </a:extLst>
          </p:cNvPr>
          <p:cNvSpPr txBox="1"/>
          <p:nvPr/>
        </p:nvSpPr>
        <p:spPr>
          <a:xfrm>
            <a:off x="3806757" y="1222598"/>
            <a:ext cx="8463065" cy="789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Kateri SDG bi lahko bili v jedru vaše trajnostne strategije?</a:t>
            </a:r>
          </a:p>
          <a:p>
            <a:endParaRPr lang="en-GB" sz="2133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Pravokotnik 3">
            <a:extLst>
              <a:ext uri="{FF2B5EF4-FFF2-40B4-BE49-F238E27FC236}">
                <a16:creationId xmlns:a16="http://schemas.microsoft.com/office/drawing/2014/main" id="{3CDE7562-1EFE-0B3F-58C4-7E69B352189C}"/>
              </a:ext>
            </a:extLst>
          </p:cNvPr>
          <p:cNvSpPr/>
          <p:nvPr/>
        </p:nvSpPr>
        <p:spPr>
          <a:xfrm>
            <a:off x="0" y="-51880"/>
            <a:ext cx="3566499" cy="6909880"/>
          </a:xfrm>
          <a:prstGeom prst="rect">
            <a:avLst/>
          </a:prstGeom>
          <a:solidFill>
            <a:srgbClr val="91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86404C-55CC-23F2-CF32-871A6E7BDA12}"/>
              </a:ext>
            </a:extLst>
          </p:cNvPr>
          <p:cNvSpPr txBox="1"/>
          <p:nvPr/>
        </p:nvSpPr>
        <p:spPr>
          <a:xfrm>
            <a:off x="878576" y="3130899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REFLEKSIJA</a:t>
            </a:r>
          </a:p>
          <a:p>
            <a:endParaRPr lang="en-GB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2" descr="Cilji trajnostnega razvoja | Amnesty Slovenija">
            <a:extLst>
              <a:ext uri="{FF2B5EF4-FFF2-40B4-BE49-F238E27FC236}">
                <a16:creationId xmlns:a16="http://schemas.microsoft.com/office/drawing/2014/main" id="{D8FB29FD-7BD8-E34C-0AD5-3259CD6A1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7559" y="1914587"/>
            <a:ext cx="7868851" cy="465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753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EEA15C4-F243-BCAC-3E45-B7144FBC859B}"/>
              </a:ext>
            </a:extLst>
          </p:cNvPr>
          <p:cNvSpPr txBox="1"/>
          <p:nvPr/>
        </p:nvSpPr>
        <p:spPr>
          <a:xfrm>
            <a:off x="3258117" y="1226078"/>
            <a:ext cx="8463065" cy="1159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Kdo bi bili vaši ključni deležniki, s katerimi bi izvedli intervju oz. fokusno skupino</a:t>
            </a:r>
          </a:p>
          <a:p>
            <a:endParaRPr lang="en-GB" sz="2133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Pravokotnik 3">
            <a:extLst>
              <a:ext uri="{FF2B5EF4-FFF2-40B4-BE49-F238E27FC236}">
                <a16:creationId xmlns:a16="http://schemas.microsoft.com/office/drawing/2014/main" id="{3CDE7562-1EFE-0B3F-58C4-7E69B352189C}"/>
              </a:ext>
            </a:extLst>
          </p:cNvPr>
          <p:cNvSpPr/>
          <p:nvPr/>
        </p:nvSpPr>
        <p:spPr>
          <a:xfrm>
            <a:off x="1" y="-51880"/>
            <a:ext cx="3083737" cy="6858000"/>
          </a:xfrm>
          <a:prstGeom prst="rect">
            <a:avLst/>
          </a:prstGeom>
          <a:solidFill>
            <a:srgbClr val="91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86404C-55CC-23F2-CF32-871A6E7BDA12}"/>
              </a:ext>
            </a:extLst>
          </p:cNvPr>
          <p:cNvSpPr txBox="1"/>
          <p:nvPr/>
        </p:nvSpPr>
        <p:spPr>
          <a:xfrm>
            <a:off x="594133" y="313090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REFLEKSIJA</a:t>
            </a:r>
            <a:endParaRPr lang="en-GB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9371B5-335F-61B8-6331-F026FA66FA41}"/>
              </a:ext>
            </a:extLst>
          </p:cNvPr>
          <p:cNvSpPr txBox="1"/>
          <p:nvPr/>
        </p:nvSpPr>
        <p:spPr>
          <a:xfrm>
            <a:off x="3258116" y="2493945"/>
            <a:ext cx="30162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>
              <a:buAutoNum type="arabicPeriod"/>
            </a:pPr>
            <a:r>
              <a:rPr lang="sl-SI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Zaposleni</a:t>
            </a:r>
          </a:p>
          <a:p>
            <a:r>
              <a:rPr lang="sl-SI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__________________</a:t>
            </a:r>
          </a:p>
          <a:p>
            <a:r>
              <a:rPr lang="sl-SI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__________________</a:t>
            </a:r>
          </a:p>
          <a:p>
            <a:r>
              <a:rPr lang="sl-SI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__________________</a:t>
            </a:r>
            <a:endParaRPr lang="en-GB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1A32AE-2C76-21E9-A846-2D4800088B12}"/>
              </a:ext>
            </a:extLst>
          </p:cNvPr>
          <p:cNvSpPr txBox="1"/>
          <p:nvPr/>
        </p:nvSpPr>
        <p:spPr>
          <a:xfrm>
            <a:off x="3197013" y="4526613"/>
            <a:ext cx="30746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Dobavitelji</a:t>
            </a:r>
          </a:p>
          <a:p>
            <a:r>
              <a:rPr lang="sl-SI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__________________</a:t>
            </a:r>
          </a:p>
          <a:p>
            <a:r>
              <a:rPr lang="sl-SI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__________________</a:t>
            </a:r>
          </a:p>
          <a:p>
            <a:r>
              <a:rPr lang="sl-SI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__________________</a:t>
            </a:r>
            <a:endParaRPr lang="en-GB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1AB3EB-50E7-1D7D-02D3-C54E36F81C9C}"/>
              </a:ext>
            </a:extLst>
          </p:cNvPr>
          <p:cNvSpPr txBox="1"/>
          <p:nvPr/>
        </p:nvSpPr>
        <p:spPr>
          <a:xfrm>
            <a:off x="6271616" y="4484233"/>
            <a:ext cx="30162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Skupnost/NVO</a:t>
            </a:r>
          </a:p>
          <a:p>
            <a:r>
              <a:rPr lang="sl-SI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__________________</a:t>
            </a:r>
          </a:p>
          <a:p>
            <a:r>
              <a:rPr lang="sl-SI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__________________</a:t>
            </a:r>
          </a:p>
          <a:p>
            <a:r>
              <a:rPr lang="sl-SI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__________________</a:t>
            </a:r>
            <a:endParaRPr lang="en-GB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DDB3AD-B459-9E19-2E18-8706D9B7C73B}"/>
              </a:ext>
            </a:extLst>
          </p:cNvPr>
          <p:cNvSpPr txBox="1"/>
          <p:nvPr/>
        </p:nvSpPr>
        <p:spPr>
          <a:xfrm>
            <a:off x="6200055" y="2483112"/>
            <a:ext cx="30162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Kupci</a:t>
            </a:r>
          </a:p>
          <a:p>
            <a:r>
              <a:rPr lang="sl-SI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__________________</a:t>
            </a:r>
          </a:p>
          <a:p>
            <a:r>
              <a:rPr lang="sl-SI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__________________</a:t>
            </a:r>
          </a:p>
          <a:p>
            <a:r>
              <a:rPr lang="sl-SI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__________________</a:t>
            </a:r>
            <a:endParaRPr lang="en-GB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00902F-3CC4-E899-0E4F-553AAE01C0D2}"/>
              </a:ext>
            </a:extLst>
          </p:cNvPr>
          <p:cNvSpPr txBox="1"/>
          <p:nvPr/>
        </p:nvSpPr>
        <p:spPr>
          <a:xfrm>
            <a:off x="9287827" y="2483113"/>
            <a:ext cx="30162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 Strokovna javnost</a:t>
            </a:r>
          </a:p>
          <a:p>
            <a:r>
              <a:rPr lang="sl-SI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__________________</a:t>
            </a:r>
          </a:p>
          <a:p>
            <a:r>
              <a:rPr lang="sl-SI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__________________</a:t>
            </a:r>
          </a:p>
          <a:p>
            <a:r>
              <a:rPr lang="sl-SI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__________________</a:t>
            </a:r>
            <a:endParaRPr lang="en-GB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19B16E-C34A-D6F1-F587-6B5DA55C9A4F}"/>
              </a:ext>
            </a:extLst>
          </p:cNvPr>
          <p:cNvSpPr txBox="1"/>
          <p:nvPr/>
        </p:nvSpPr>
        <p:spPr>
          <a:xfrm>
            <a:off x="9216265" y="4441853"/>
            <a:ext cx="30162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6. Drugi</a:t>
            </a:r>
          </a:p>
          <a:p>
            <a:r>
              <a:rPr lang="sl-SI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__________________</a:t>
            </a:r>
          </a:p>
          <a:p>
            <a:r>
              <a:rPr lang="sl-SI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__________________</a:t>
            </a:r>
          </a:p>
          <a:p>
            <a:r>
              <a:rPr lang="sl-SI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__________________</a:t>
            </a:r>
            <a:endParaRPr lang="en-GB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7646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EF0A0A-C2C4-2586-4BAC-0EC7AF4AE039}"/>
              </a:ext>
            </a:extLst>
          </p:cNvPr>
          <p:cNvSpPr txBox="1"/>
          <p:nvPr/>
        </p:nvSpPr>
        <p:spPr>
          <a:xfrm>
            <a:off x="3924024" y="2551594"/>
            <a:ext cx="809864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>
              <a:buClr>
                <a:srgbClr val="91B923"/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Imate določene kvantitativne in kvalitativne cilje strategije?</a:t>
            </a:r>
          </a:p>
          <a:p>
            <a:pPr marL="380990" indent="-380990">
              <a:buClr>
                <a:srgbClr val="91B923"/>
              </a:buClr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Ali merite ogljični odtis na ravni sklopa 1, 2 in 3?</a:t>
            </a:r>
            <a:r>
              <a:rPr lang="sl-SI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LID4096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80990" indent="-380990">
              <a:buClr>
                <a:srgbClr val="91B923"/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katerega leta?</a:t>
            </a:r>
          </a:p>
          <a:p>
            <a:pPr marL="380990" indent="-380990">
              <a:buClr>
                <a:srgbClr val="91B923"/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Kako jih spremljate?</a:t>
            </a:r>
          </a:p>
          <a:p>
            <a:pPr marL="380990" indent="-380990">
              <a:buClr>
                <a:srgbClr val="91B923"/>
              </a:buClr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Katere standarde in certifikate v povezavi s trajnostjo (okoljski, družbeni vidik) ste pridobili?</a:t>
            </a:r>
            <a:r>
              <a:rPr lang="sl-SI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6BC72FAD-4765-5F28-E994-1CD5E292B2F4}"/>
              </a:ext>
            </a:extLst>
          </p:cNvPr>
          <p:cNvSpPr/>
          <p:nvPr/>
        </p:nvSpPr>
        <p:spPr>
          <a:xfrm>
            <a:off x="0" y="33728"/>
            <a:ext cx="3566499" cy="6858000"/>
          </a:xfrm>
          <a:prstGeom prst="rect">
            <a:avLst/>
          </a:prstGeom>
          <a:solidFill>
            <a:srgbClr val="91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30C682-F1E5-8396-DEA8-C9BE00E41557}"/>
              </a:ext>
            </a:extLst>
          </p:cNvPr>
          <p:cNvSpPr txBox="1"/>
          <p:nvPr/>
        </p:nvSpPr>
        <p:spPr>
          <a:xfrm>
            <a:off x="602251" y="2633669"/>
            <a:ext cx="2263301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Sklop</a:t>
            </a:r>
          </a:p>
          <a:p>
            <a:r>
              <a:rPr lang="sl-SI" sz="4267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CILJI</a:t>
            </a:r>
            <a:endParaRPr lang="en-GB" sz="4267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5387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oal resetting. How to hit your personal and professional objectives.">
            <a:extLst>
              <a:ext uri="{FF2B5EF4-FFF2-40B4-BE49-F238E27FC236}">
                <a16:creationId xmlns:a16="http://schemas.microsoft.com/office/drawing/2014/main" id="{35A40049-F53C-D38D-3B06-FCBC62A989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02372" y="0"/>
            <a:ext cx="50453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9402D5-F67C-9309-02BC-F92A298DE719}"/>
              </a:ext>
            </a:extLst>
          </p:cNvPr>
          <p:cNvSpPr txBox="1"/>
          <p:nvPr/>
        </p:nvSpPr>
        <p:spPr>
          <a:xfrm>
            <a:off x="0" y="3112560"/>
            <a:ext cx="32373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KVANTITATIVNI CILJI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54EA0A-4664-9FA2-2A12-8B7A1D9E83AC}"/>
              </a:ext>
            </a:extLst>
          </p:cNvPr>
          <p:cNvSpPr txBox="1"/>
          <p:nvPr/>
        </p:nvSpPr>
        <p:spPr>
          <a:xfrm>
            <a:off x="2941151" y="34966"/>
            <a:ext cx="6815337" cy="1774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sl-SI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LCA analiza</a:t>
            </a:r>
          </a:p>
          <a:p>
            <a:pPr marL="1066773" lvl="1" indent="-457189">
              <a:buFont typeface="Arial" panose="020B0604020202020204" pitchFamily="34" charset="0"/>
              <a:buChar char="•"/>
            </a:pPr>
            <a:r>
              <a:rPr lang="sl-SI" sz="2133" dirty="0">
                <a:highlight>
                  <a:srgbClr val="FFFFFF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ocena okoljskih vplivov v celotnem ŽCI: od pridobivanje surovin do odstranitve</a:t>
            </a:r>
          </a:p>
          <a:p>
            <a:pPr marL="1066773" lvl="1" indent="-457189">
              <a:buFont typeface="Arial" panose="020B0604020202020204" pitchFamily="34" charset="0"/>
              <a:buChar char="•"/>
            </a:pPr>
            <a:r>
              <a:rPr lang="sl-SI" sz="2133" dirty="0">
                <a:highlight>
                  <a:srgbClr val="FFFFFF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poraba virov, emisije, poraba energije in nastajanje odpadkov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F354D0-F4A1-774E-DF18-CB29084BD212}"/>
              </a:ext>
            </a:extLst>
          </p:cNvPr>
          <p:cNvSpPr txBox="1"/>
          <p:nvPr/>
        </p:nvSpPr>
        <p:spPr>
          <a:xfrm>
            <a:off x="2941151" y="2048229"/>
            <a:ext cx="6636391" cy="14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sl-SI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SBTi (</a:t>
            </a:r>
            <a:r>
              <a:rPr lang="sl-SI" sz="2400" b="1" dirty="0">
                <a:highlight>
                  <a:srgbClr val="FFFFFF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Science Based Targets initiative )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sl-SI" sz="2133" dirty="0">
                <a:highlight>
                  <a:srgbClr val="FFFFFF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smernice in merila za določitev ciljev razogljičenja (1,5° C)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sl-SI" sz="2133" dirty="0">
                <a:highlight>
                  <a:srgbClr val="FFFFFF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znanstveno utemeljeni cilji</a:t>
            </a:r>
            <a:endParaRPr lang="sl-SI" sz="2133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7DD807-DA31-509A-AFF0-78158993F30E}"/>
              </a:ext>
            </a:extLst>
          </p:cNvPr>
          <p:cNvSpPr txBox="1"/>
          <p:nvPr/>
        </p:nvSpPr>
        <p:spPr>
          <a:xfrm>
            <a:off x="2941152" y="5393695"/>
            <a:ext cx="8434345" cy="144635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LID4096"/>
            </a:defPPr>
            <a:lvl2pPr lvl="1">
              <a:defRPr sz="2400" b="1">
                <a:solidFill>
                  <a:schemeClr val="accent6">
                    <a:lumMod val="75000"/>
                  </a:schemeClr>
                </a:solidFill>
              </a:defRPr>
            </a:lvl2pPr>
          </a:lstStyle>
          <a:p>
            <a:pPr lvl="1"/>
            <a:r>
              <a:rPr lang="sl-SI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Interni podatki in raziskave</a:t>
            </a:r>
          </a:p>
          <a:p>
            <a:pPr marL="1066773" lvl="1" indent="-457189">
              <a:buFont typeface="Arial" panose="020B0604020202020204" pitchFamily="34" charset="0"/>
              <a:buChar char="•"/>
            </a:pPr>
            <a:r>
              <a:rPr lang="sl-SI" sz="2133" b="0" dirty="0">
                <a:solidFill>
                  <a:schemeClr val="tx1"/>
                </a:solidFill>
                <a:highlight>
                  <a:srgbClr val="FFFFFF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Število bolniških dni</a:t>
            </a:r>
          </a:p>
          <a:p>
            <a:pPr marL="1066773" lvl="1" indent="-457189">
              <a:buFont typeface="Arial" panose="020B0604020202020204" pitchFamily="34" charset="0"/>
              <a:buChar char="•"/>
            </a:pPr>
            <a:r>
              <a:rPr lang="sl-SI" sz="2133" b="0" dirty="0">
                <a:solidFill>
                  <a:schemeClr val="tx1"/>
                </a:solidFill>
                <a:highlight>
                  <a:srgbClr val="FFFFFF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Merjenje zavzetosti</a:t>
            </a:r>
          </a:p>
          <a:p>
            <a:pPr marL="1066773" lvl="1" indent="-457189">
              <a:buFont typeface="Arial" panose="020B0604020202020204" pitchFamily="34" charset="0"/>
              <a:buChar char="•"/>
            </a:pPr>
            <a:r>
              <a:rPr lang="sl-SI" sz="2133" b="0" dirty="0">
                <a:solidFill>
                  <a:schemeClr val="tx1"/>
                </a:solidFill>
                <a:highlight>
                  <a:srgbClr val="FFFFFF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Merjenje produktivnosti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C16F18-D406-331F-32EC-C553192E7D63}"/>
              </a:ext>
            </a:extLst>
          </p:cNvPr>
          <p:cNvSpPr txBox="1"/>
          <p:nvPr/>
        </p:nvSpPr>
        <p:spPr>
          <a:xfrm>
            <a:off x="2941151" y="3876614"/>
            <a:ext cx="6456444" cy="144635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LID4096"/>
            </a:defPPr>
            <a:lvl2pPr lvl="1">
              <a:defRPr sz="2400" b="1">
                <a:solidFill>
                  <a:schemeClr val="accent6">
                    <a:lumMod val="75000"/>
                  </a:schemeClr>
                </a:solidFill>
              </a:defRPr>
            </a:lvl2pPr>
          </a:lstStyle>
          <a:p>
            <a:pPr lvl="1"/>
            <a:r>
              <a:rPr lang="sl-SI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GHG protokol</a:t>
            </a:r>
          </a:p>
          <a:p>
            <a:pPr marL="1066773" lvl="1" indent="-457189">
              <a:buFont typeface="Arial" panose="020B0604020202020204" pitchFamily="34" charset="0"/>
              <a:buChar char="•"/>
            </a:pPr>
            <a:r>
              <a:rPr lang="sl-SI" sz="2133" b="0" dirty="0">
                <a:solidFill>
                  <a:schemeClr val="tx1"/>
                </a:solidFill>
                <a:highlight>
                  <a:srgbClr val="FFFFFF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Fokus na izpuste TGP (LCA širše: biodiverziteta, viri, voda, zdravje..).</a:t>
            </a:r>
          </a:p>
          <a:p>
            <a:pPr marL="1066773" lvl="1" indent="-457189">
              <a:buFont typeface="Arial" panose="020B0604020202020204" pitchFamily="34" charset="0"/>
              <a:buChar char="•"/>
            </a:pPr>
            <a:r>
              <a:rPr lang="sl-SI" sz="2133" b="0" dirty="0">
                <a:solidFill>
                  <a:schemeClr val="tx1"/>
                </a:solidFill>
                <a:highlight>
                  <a:srgbClr val="FFFFFF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Obseg 1,2,3</a:t>
            </a:r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8ED4EBF5-3F6E-B851-C79B-3BC2C84E9346}"/>
              </a:ext>
            </a:extLst>
          </p:cNvPr>
          <p:cNvSpPr/>
          <p:nvPr/>
        </p:nvSpPr>
        <p:spPr>
          <a:xfrm>
            <a:off x="3057488" y="-53589"/>
            <a:ext cx="359777" cy="7302559"/>
          </a:xfrm>
          <a:prstGeom prst="rect">
            <a:avLst/>
          </a:prstGeom>
          <a:solidFill>
            <a:srgbClr val="91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64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817AD8-5352-3C0C-FBCF-49970FA86B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6981" y="1426073"/>
            <a:ext cx="10520531" cy="52420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BD8906-78A2-FB94-D0E2-D87F6D16CCE6}"/>
              </a:ext>
            </a:extLst>
          </p:cNvPr>
          <p:cNvSpPr txBox="1"/>
          <p:nvPr/>
        </p:nvSpPr>
        <p:spPr>
          <a:xfrm>
            <a:off x="116445" y="59521"/>
            <a:ext cx="558772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/>
              <a:t>Merjenje okoljskih ciljev</a:t>
            </a:r>
          </a:p>
          <a:p>
            <a:r>
              <a:rPr lang="sl-SI" sz="1867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Transparentnost, napoved ukrepov</a:t>
            </a:r>
            <a:endParaRPr lang="en-GB" sz="1867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Slika 1">
            <a:extLst>
              <a:ext uri="{FF2B5EF4-FFF2-40B4-BE49-F238E27FC236}">
                <a16:creationId xmlns:a16="http://schemas.microsoft.com/office/drawing/2014/main" id="{946D439E-A100-64BE-CB9E-5ADB71E01A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673" y="1277068"/>
            <a:ext cx="1157275" cy="46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2834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C70262-AD5F-E6EF-5612-34B020B6E7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2378" y="597678"/>
            <a:ext cx="8861841" cy="61332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E00FED-FBC3-38AB-577F-956778CD3EC0}"/>
              </a:ext>
            </a:extLst>
          </p:cNvPr>
          <p:cNvSpPr txBox="1"/>
          <p:nvPr/>
        </p:nvSpPr>
        <p:spPr>
          <a:xfrm>
            <a:off x="62011" y="50417"/>
            <a:ext cx="5587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Merjenje družbenih ciljev</a:t>
            </a:r>
          </a:p>
        </p:txBody>
      </p:sp>
      <p:pic>
        <p:nvPicPr>
          <p:cNvPr id="6" name="Slika 1">
            <a:extLst>
              <a:ext uri="{FF2B5EF4-FFF2-40B4-BE49-F238E27FC236}">
                <a16:creationId xmlns:a16="http://schemas.microsoft.com/office/drawing/2014/main" id="{5CBD1457-3B5F-BB55-1789-2F3C942F27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508" y="934123"/>
            <a:ext cx="1338137" cy="54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030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3">
            <a:extLst>
              <a:ext uri="{FF2B5EF4-FFF2-40B4-BE49-F238E27FC236}">
                <a16:creationId xmlns:a16="http://schemas.microsoft.com/office/drawing/2014/main" id="{FD5B0558-10F3-8664-9A27-5A5D8D133445}"/>
              </a:ext>
            </a:extLst>
          </p:cNvPr>
          <p:cNvSpPr/>
          <p:nvPr/>
        </p:nvSpPr>
        <p:spPr>
          <a:xfrm>
            <a:off x="1" y="0"/>
            <a:ext cx="4071257" cy="6858000"/>
          </a:xfrm>
          <a:prstGeom prst="rect">
            <a:avLst/>
          </a:prstGeom>
          <a:solidFill>
            <a:srgbClr val="91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AB2C72-DD33-FD3C-5311-0366A71FAE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554" y="269964"/>
            <a:ext cx="3506223" cy="34907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20C71E-E6AD-BF49-3591-EBC96428FB8F}"/>
              </a:ext>
            </a:extLst>
          </p:cNvPr>
          <p:cNvSpPr txBox="1"/>
          <p:nvPr/>
        </p:nvSpPr>
        <p:spPr>
          <a:xfrm>
            <a:off x="126820" y="4030637"/>
            <a:ext cx="3480957" cy="3539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73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Kako suvereni smo v pogovoru o trajnosti?</a:t>
            </a:r>
          </a:p>
          <a:p>
            <a:pPr algn="ctr"/>
            <a:endParaRPr lang="sl-SI" sz="3733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sl-SI" sz="3733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6D2934FA-1208-8E71-FBBC-5C39BDBF0B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3423659"/>
              </p:ext>
            </p:extLst>
          </p:nvPr>
        </p:nvGraphicFramePr>
        <p:xfrm>
          <a:off x="5008115" y="4095818"/>
          <a:ext cx="1445312" cy="12746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showAsIcon="1" r:id="rId4" imgW="914577" imgH="806657" progId="Excel.Sheet.12">
                  <p:embed/>
                </p:oleObj>
              </mc:Choice>
              <mc:Fallback>
                <p:oleObj name="Worksheet" showAsIcon="1" r:id="rId4" imgW="914577" imgH="806657" progId="Excel.Shee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6D2934FA-1208-8E71-FBBC-5C39BDBF0B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08115" y="4095818"/>
                        <a:ext cx="1445312" cy="12746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6EB39F0-23A4-A9FA-B177-306BA68EB451}"/>
              </a:ext>
            </a:extLst>
          </p:cNvPr>
          <p:cNvSpPr txBox="1">
            <a:spLocks/>
          </p:cNvSpPr>
          <p:nvPr/>
        </p:nvSpPr>
        <p:spPr>
          <a:xfrm>
            <a:off x="4784875" y="1180822"/>
            <a:ext cx="7057495" cy="2709153"/>
          </a:xfrm>
          <a:prstGeom prst="rect">
            <a:avLst/>
          </a:prstGeom>
        </p:spPr>
        <p:txBody>
          <a:bodyPr vert="horz" lIns="60960" tIns="60960" rIns="60960" bIns="60960" rtlCol="0">
            <a:normAutofit/>
          </a:bodyPr>
          <a:lstStyle>
            <a:lvl1pPr marL="68580" indent="-68580" algn="l" defTabSz="6858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8882" indent="-10287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Wingdings 3" pitchFamily="18" charset="2"/>
              <a:buChar char="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36042" indent="-10287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Wingdings 3" pitchFamily="18" charset="2"/>
              <a:buChar char="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45770" indent="-10287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Wingdings 3" pitchFamily="18" charset="2"/>
              <a:buChar char="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82930" indent="-10287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Wingdings 3" pitchFamily="18" charset="2"/>
              <a:buChar char="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85800" indent="-10287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Wingdings 3" pitchFamily="18" charset="2"/>
              <a:buChar char="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5528" indent="-10287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Wingdings 3" pitchFamily="18" charset="2"/>
              <a:buChar char="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2114" indent="-10287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Wingdings 3" pitchFamily="18" charset="2"/>
              <a:buChar char="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21842" indent="-10287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Wingdings 3" pitchFamily="18" charset="2"/>
              <a:buChar char="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>
                  <a:lumMod val="60000"/>
                  <a:lumOff val="40000"/>
                </a:schemeClr>
              </a:buClr>
            </a:pPr>
            <a:r>
              <a:rPr lang="sl-SI" sz="2267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 kolikšni meri lahko v tem trenutku dokazano (tudi s kvantitativnimi podatki, sprejetimi politikami...) odgovorimo na vprašanja?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750ABC-4D48-419D-0C52-B36741057882}"/>
              </a:ext>
            </a:extLst>
          </p:cNvPr>
          <p:cNvSpPr txBox="1"/>
          <p:nvPr/>
        </p:nvSpPr>
        <p:spPr>
          <a:xfrm>
            <a:off x="4851904" y="2369043"/>
            <a:ext cx="4406396" cy="1241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>
              <a:buClr>
                <a:schemeClr val="accent6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sl-SI" sz="1867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20% </a:t>
            </a:r>
          </a:p>
          <a:p>
            <a:pPr marL="380990" indent="-380990">
              <a:buClr>
                <a:schemeClr val="accent6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sl-SI" sz="1867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50%</a:t>
            </a:r>
          </a:p>
          <a:p>
            <a:pPr marL="380990" indent="-380990">
              <a:buClr>
                <a:schemeClr val="accent6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sl-SI" sz="1867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75%</a:t>
            </a:r>
          </a:p>
          <a:p>
            <a:pPr marL="380990" indent="-380990">
              <a:buClr>
                <a:schemeClr val="accent6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sl-SI" sz="1867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100% suveren/a</a:t>
            </a:r>
          </a:p>
        </p:txBody>
      </p:sp>
    </p:spTree>
    <p:extLst>
      <p:ext uri="{BB962C8B-B14F-4D97-AF65-F5344CB8AC3E}">
        <p14:creationId xmlns:p14="http://schemas.microsoft.com/office/powerpoint/2010/main" val="35652643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4C68FC-53DD-B2A9-D4EE-B3702B3454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7093" y="977752"/>
            <a:ext cx="9286240" cy="53805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7262A6-0FF5-1BAF-47D5-F43F8F1B93D3}"/>
              </a:ext>
            </a:extLst>
          </p:cNvPr>
          <p:cNvSpPr txBox="1"/>
          <p:nvPr/>
        </p:nvSpPr>
        <p:spPr>
          <a:xfrm>
            <a:off x="183157" y="119590"/>
            <a:ext cx="5587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Merjenje ekonomskih ciljev</a:t>
            </a:r>
          </a:p>
        </p:txBody>
      </p:sp>
      <p:pic>
        <p:nvPicPr>
          <p:cNvPr id="4" name="Slika 1">
            <a:extLst>
              <a:ext uri="{FF2B5EF4-FFF2-40B4-BE49-F238E27FC236}">
                <a16:creationId xmlns:a16="http://schemas.microsoft.com/office/drawing/2014/main" id="{AF265A11-F6D9-D7FF-A678-46F5B2CA0A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158" y="1266016"/>
            <a:ext cx="1338137" cy="5428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0B2A4B-2F67-FE4A-82AB-05180BF810C3}"/>
              </a:ext>
            </a:extLst>
          </p:cNvPr>
          <p:cNvSpPr txBox="1"/>
          <p:nvPr/>
        </p:nvSpPr>
        <p:spPr>
          <a:xfrm>
            <a:off x="2743200" y="5052907"/>
            <a:ext cx="4219787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67" dirty="0"/>
              <a:t>*SRIP: mreža za prehod v krožno gospodarstvo</a:t>
            </a:r>
            <a:endParaRPr lang="en-GB" sz="1467" dirty="0"/>
          </a:p>
        </p:txBody>
      </p:sp>
    </p:spTree>
    <p:extLst>
      <p:ext uri="{BB962C8B-B14F-4D97-AF65-F5344CB8AC3E}">
        <p14:creationId xmlns:p14="http://schemas.microsoft.com/office/powerpoint/2010/main" val="25118711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330747-9B39-5CFB-E519-62F2BC95B7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8091" y="86787"/>
            <a:ext cx="9773909" cy="66844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3D2DB42-2A36-C13A-F793-C54984372F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53" y="2925595"/>
            <a:ext cx="2045969" cy="76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0400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9B749C-4BA0-CF50-E336-47BC4C2F58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4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1255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41789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655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5A5CB3F-ABEE-3B3E-97B6-5360C5E849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6431366"/>
              </p:ext>
            </p:extLst>
          </p:nvPr>
        </p:nvGraphicFramePr>
        <p:xfrm>
          <a:off x="427831" y="1260590"/>
          <a:ext cx="4275559" cy="35356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832558">
                  <a:extLst>
                    <a:ext uri="{9D8B030D-6E8A-4147-A177-3AD203B41FA5}">
                      <a16:colId xmlns:a16="http://schemas.microsoft.com/office/drawing/2014/main" val="4098206301"/>
                    </a:ext>
                  </a:extLst>
                </a:gridCol>
                <a:gridCol w="1443001">
                  <a:extLst>
                    <a:ext uri="{9D8B030D-6E8A-4147-A177-3AD203B41FA5}">
                      <a16:colId xmlns:a16="http://schemas.microsoft.com/office/drawing/2014/main" val="3480759891"/>
                    </a:ext>
                  </a:extLst>
                </a:gridCol>
              </a:tblGrid>
              <a:tr h="8534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2000" b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Razlogi za prehod v ESG</a:t>
                      </a:r>
                      <a:endParaRPr lang="en-GB" sz="2000" b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920" marR="121920" marT="60960" marB="6096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2400" b="0" dirty="0"/>
                        <a:t>% MSP</a:t>
                      </a:r>
                      <a:endParaRPr lang="en-GB" sz="2400" b="0" dirty="0"/>
                    </a:p>
                  </a:txBody>
                  <a:tcPr marL="121920" marR="121920" marT="60960" marB="6096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5507371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pPr algn="ctr"/>
                      <a:r>
                        <a:rPr lang="sl-SI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Visoki stroški energije</a:t>
                      </a:r>
                      <a:endParaRPr lang="en-GB" sz="20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43%</a:t>
                      </a:r>
                      <a:endParaRPr lang="en-GB" sz="20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894272424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algn="ctr"/>
                      <a:r>
                        <a:rPr lang="sl-SI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Zakonodaja</a:t>
                      </a:r>
                      <a:endParaRPr lang="en-GB" sz="20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40%</a:t>
                      </a:r>
                      <a:endParaRPr lang="en-GB" sz="20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869956223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pPr algn="ctr"/>
                      <a:r>
                        <a:rPr lang="sl-SI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Vizija/odgovornost vodstva</a:t>
                      </a:r>
                      <a:endParaRPr lang="en-GB" sz="20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38%</a:t>
                      </a:r>
                      <a:endParaRPr lang="en-GB" sz="20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492414461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algn="ctr"/>
                      <a:r>
                        <a:rPr lang="sl-SI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Tržne priložnosti</a:t>
                      </a:r>
                      <a:endParaRPr lang="en-GB" sz="20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29%</a:t>
                      </a:r>
                      <a:endParaRPr lang="en-GB" sz="20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23195716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BEC1E0B-81B8-2750-72DD-0CA0CB8B6E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4791772"/>
              </p:ext>
            </p:extLst>
          </p:nvPr>
        </p:nvGraphicFramePr>
        <p:xfrm>
          <a:off x="5279231" y="1296889"/>
          <a:ext cx="6366875" cy="351145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436475">
                  <a:extLst>
                    <a:ext uri="{9D8B030D-6E8A-4147-A177-3AD203B41FA5}">
                      <a16:colId xmlns:a16="http://schemas.microsoft.com/office/drawing/2014/main" val="4098206301"/>
                    </a:ext>
                  </a:extLst>
                </a:gridCol>
                <a:gridCol w="1930400">
                  <a:extLst>
                    <a:ext uri="{9D8B030D-6E8A-4147-A177-3AD203B41FA5}">
                      <a16:colId xmlns:a16="http://schemas.microsoft.com/office/drawing/2014/main" val="3480759891"/>
                    </a:ext>
                  </a:extLst>
                </a:gridCol>
              </a:tblGrid>
              <a:tr h="81567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2000" b="0" kern="1200" dirty="0">
                          <a:solidFill>
                            <a:schemeClr val="lt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Ključne aktivnosti MSP</a:t>
                      </a:r>
                      <a:endParaRPr lang="en-GB" sz="2000" b="0" kern="1200" dirty="0">
                        <a:solidFill>
                          <a:schemeClr val="lt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920" marR="121920" marT="60960" marB="6096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2400" b="0" dirty="0"/>
                        <a:t>% MSP</a:t>
                      </a:r>
                      <a:endParaRPr lang="en-GB" sz="2400" b="0" dirty="0"/>
                    </a:p>
                  </a:txBody>
                  <a:tcPr marL="121920" marR="121920" marT="60960" marB="6096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5507371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2000" b="0" kern="12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Recikliranje/ponovna uporaba materialov</a:t>
                      </a:r>
                      <a:endParaRPr lang="en-GB" sz="2000" b="0" kern="12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sl-SI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39%</a:t>
                      </a:r>
                      <a:endParaRPr lang="en-GB" sz="20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894272424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2000" b="0" kern="12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Prihranek energije/trajnostni viri energije</a:t>
                      </a:r>
                      <a:endParaRPr lang="en-GB" sz="2000" b="0" kern="12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sl-SI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31%</a:t>
                      </a:r>
                      <a:endParaRPr lang="en-GB" sz="20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869956223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2000" b="0" kern="12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Manjša poraba virov</a:t>
                      </a:r>
                      <a:endParaRPr lang="en-GB" sz="2000" b="0" kern="12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sl-SI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30%</a:t>
                      </a:r>
                      <a:endParaRPr lang="en-GB" sz="20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492414461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2000" b="0" kern="12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Razvoj trajnostnih izdelkov</a:t>
                      </a:r>
                      <a:endParaRPr lang="en-GB" sz="2000" b="0" kern="12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sl-SI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22%</a:t>
                      </a:r>
                      <a:endParaRPr lang="en-GB" sz="20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2319571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A8C16292-B1B2-CC9C-E959-8F918A40DD92}"/>
              </a:ext>
            </a:extLst>
          </p:cNvPr>
          <p:cNvSpPr txBox="1"/>
          <p:nvPr/>
        </p:nvSpPr>
        <p:spPr>
          <a:xfrm>
            <a:off x="302524" y="6122671"/>
            <a:ext cx="78367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https://www.sme-enterprize.com/white-paper/</a:t>
            </a:r>
            <a:endParaRPr lang="sl-SI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GB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17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45EC14-A016-A417-4984-F089C3840BB2}"/>
              </a:ext>
            </a:extLst>
          </p:cNvPr>
          <p:cNvSpPr txBox="1"/>
          <p:nvPr/>
        </p:nvSpPr>
        <p:spPr>
          <a:xfrm>
            <a:off x="252436" y="1489874"/>
            <a:ext cx="4774295" cy="748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133" dirty="0">
                <a:solidFill>
                  <a:srgbClr val="3E4951"/>
                </a:solidFill>
                <a:latin typeface="Source Sans"/>
              </a:rPr>
              <a:t>Sklop zakonodajnih predlogov zmanjšanje emisij EU za vsaj 55 % do leta 2030.</a:t>
            </a:r>
            <a:endParaRPr lang="en-GB" sz="2133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D1B1E3-460B-891C-1CFF-4AF856B2CC32}"/>
              </a:ext>
            </a:extLst>
          </p:cNvPr>
          <p:cNvSpPr txBox="1"/>
          <p:nvPr/>
        </p:nvSpPr>
        <p:spPr>
          <a:xfrm>
            <a:off x="252436" y="786191"/>
            <a:ext cx="4554757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l-SI" sz="3733" b="1" dirty="0">
                <a:solidFill>
                  <a:schemeClr val="accent6">
                    <a:lumMod val="75000"/>
                  </a:schemeClr>
                </a:solidFill>
                <a:latin typeface="Oswald" panose="00000500000000000000" pitchFamily="2" charset="-18"/>
              </a:rPr>
              <a:t>„Pripravljeni na 55“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CE3025-7482-62E8-5DBC-2D9EF2C3CF25}"/>
              </a:ext>
            </a:extLst>
          </p:cNvPr>
          <p:cNvSpPr txBox="1"/>
          <p:nvPr/>
        </p:nvSpPr>
        <p:spPr>
          <a:xfrm>
            <a:off x="6096000" y="1543831"/>
            <a:ext cx="594950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000" b="1" dirty="0">
                <a:solidFill>
                  <a:srgbClr val="3E4951"/>
                </a:solidFill>
                <a:latin typeface="Source Sans"/>
              </a:rPr>
              <a:t>Investicije v čist transport: Uredba o mejnih vrednostih emisij CO2 za nove avtomobile in kombinirana vozila</a:t>
            </a:r>
          </a:p>
          <a:p>
            <a:pPr marL="380990" indent="-38099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000" dirty="0">
                <a:solidFill>
                  <a:srgbClr val="3E4951"/>
                </a:solidFill>
                <a:latin typeface="Source Sans"/>
              </a:rPr>
              <a:t>Od 2035 na trgu EU vsi novi avtomobili in kombinirana vozila brezemisijska vozila</a:t>
            </a:r>
          </a:p>
          <a:p>
            <a:pPr marL="380990" indent="-38099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000" dirty="0">
                <a:solidFill>
                  <a:srgbClr val="3E4951"/>
                </a:solidFill>
                <a:latin typeface="Source Sans"/>
              </a:rPr>
              <a:t>Spodbujanje inovacij na brezemisijskih tehnologijah</a:t>
            </a:r>
            <a:endParaRPr lang="en-GB" sz="2000" dirty="0">
              <a:solidFill>
                <a:srgbClr val="3E4951"/>
              </a:solidFill>
              <a:latin typeface="Source Sans"/>
            </a:endParaRPr>
          </a:p>
        </p:txBody>
      </p:sp>
      <p:sp>
        <p:nvSpPr>
          <p:cNvPr id="2" name="Pravokotnik 3">
            <a:extLst>
              <a:ext uri="{FF2B5EF4-FFF2-40B4-BE49-F238E27FC236}">
                <a16:creationId xmlns:a16="http://schemas.microsoft.com/office/drawing/2014/main" id="{D1065365-E99E-C292-FA86-3C2495405C14}"/>
              </a:ext>
            </a:extLst>
          </p:cNvPr>
          <p:cNvSpPr/>
          <p:nvPr/>
        </p:nvSpPr>
        <p:spPr>
          <a:xfrm>
            <a:off x="5776385" y="53823"/>
            <a:ext cx="200152" cy="6858000"/>
          </a:xfrm>
          <a:prstGeom prst="rect">
            <a:avLst/>
          </a:prstGeom>
          <a:solidFill>
            <a:srgbClr val="91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455A18-1AF2-91D7-0AC2-4E1EA5AF6883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66397" y="2288293"/>
            <a:ext cx="5590525" cy="43832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C39FBB-0595-B281-1101-D090944C1BF1}"/>
              </a:ext>
            </a:extLst>
          </p:cNvPr>
          <p:cNvSpPr txBox="1"/>
          <p:nvPr/>
        </p:nvSpPr>
        <p:spPr>
          <a:xfrm>
            <a:off x="6096000" y="3586163"/>
            <a:ext cx="5731994" cy="126188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/>
            <a:r>
              <a:rPr lang="sl-SI" sz="2000" b="1" dirty="0">
                <a:solidFill>
                  <a:srgbClr val="3E4951"/>
                </a:solidFill>
                <a:latin typeface="Source Sans"/>
              </a:rPr>
              <a:t>Uredba EU: zmanjšanje emisij težkih vozil v cestnem prometu (tovornjaki, avtobusi)</a:t>
            </a:r>
          </a:p>
          <a:p>
            <a:pPr marL="380990" indent="-38099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sl-SI" dirty="0">
                <a:solidFill>
                  <a:srgbClr val="3E49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45% zmanjšanje emisij od leta 2030</a:t>
            </a:r>
          </a:p>
          <a:p>
            <a:pPr marL="380990" indent="-38099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sl-SI" dirty="0">
                <a:solidFill>
                  <a:srgbClr val="3E49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90% zmanjšanje emisij od leta 2040</a:t>
            </a:r>
          </a:p>
        </p:txBody>
      </p:sp>
      <p:pic>
        <p:nvPicPr>
          <p:cNvPr id="1026" name="Picture 2" descr="Habjan Transport | Great employment ...">
            <a:extLst>
              <a:ext uri="{FF2B5EF4-FFF2-40B4-BE49-F238E27FC236}">
                <a16:creationId xmlns:a16="http://schemas.microsoft.com/office/drawing/2014/main" id="{BC86FF19-299D-136E-540E-AA45B98B0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2524" y="5381549"/>
            <a:ext cx="4254365" cy="76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2A2F49-4185-5C21-D192-FAB238FCD7C6}"/>
              </a:ext>
            </a:extLst>
          </p:cNvPr>
          <p:cNvSpPr txBox="1"/>
          <p:nvPr/>
        </p:nvSpPr>
        <p:spPr>
          <a:xfrm>
            <a:off x="6096000" y="917271"/>
            <a:ext cx="20786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SI"/>
            </a:defPPr>
            <a:lvl1pPr>
              <a:defRPr sz="3733" b="1">
                <a:solidFill>
                  <a:schemeClr val="accent6">
                    <a:lumMod val="75000"/>
                  </a:schemeClr>
                </a:solidFill>
                <a:latin typeface="Oswald" panose="00000500000000000000" pitchFamily="2" charset="-18"/>
              </a:defRPr>
            </a:lvl1pPr>
          </a:lstStyle>
          <a:p>
            <a:r>
              <a:rPr lang="sl-SI" sz="2800" dirty="0"/>
              <a:t>Transport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89828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8A0D27D-8308-55C1-08D3-1935315809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4741977"/>
              </p:ext>
            </p:extLst>
          </p:nvPr>
        </p:nvGraphicFramePr>
        <p:xfrm>
          <a:off x="648809" y="2039620"/>
          <a:ext cx="11072809" cy="2926080"/>
        </p:xfrm>
        <a:graphic>
          <a:graphicData uri="http://schemas.openxmlformats.org/drawingml/2006/table">
            <a:tbl>
              <a:tblPr>
                <a:tableStyleId>{D27102A9-8310-4765-A935-A1911B00CA55}</a:tableStyleId>
              </a:tblPr>
              <a:tblGrid>
                <a:gridCol w="1006619">
                  <a:extLst>
                    <a:ext uri="{9D8B030D-6E8A-4147-A177-3AD203B41FA5}">
                      <a16:colId xmlns:a16="http://schemas.microsoft.com/office/drawing/2014/main" val="1564835788"/>
                    </a:ext>
                  </a:extLst>
                </a:gridCol>
                <a:gridCol w="1006619">
                  <a:extLst>
                    <a:ext uri="{9D8B030D-6E8A-4147-A177-3AD203B41FA5}">
                      <a16:colId xmlns:a16="http://schemas.microsoft.com/office/drawing/2014/main" val="2044403889"/>
                    </a:ext>
                  </a:extLst>
                </a:gridCol>
                <a:gridCol w="1006619">
                  <a:extLst>
                    <a:ext uri="{9D8B030D-6E8A-4147-A177-3AD203B41FA5}">
                      <a16:colId xmlns:a16="http://schemas.microsoft.com/office/drawing/2014/main" val="4198426277"/>
                    </a:ext>
                  </a:extLst>
                </a:gridCol>
                <a:gridCol w="1006619">
                  <a:extLst>
                    <a:ext uri="{9D8B030D-6E8A-4147-A177-3AD203B41FA5}">
                      <a16:colId xmlns:a16="http://schemas.microsoft.com/office/drawing/2014/main" val="1161470962"/>
                    </a:ext>
                  </a:extLst>
                </a:gridCol>
                <a:gridCol w="1006619">
                  <a:extLst>
                    <a:ext uri="{9D8B030D-6E8A-4147-A177-3AD203B41FA5}">
                      <a16:colId xmlns:a16="http://schemas.microsoft.com/office/drawing/2014/main" val="2896490079"/>
                    </a:ext>
                  </a:extLst>
                </a:gridCol>
                <a:gridCol w="1006619">
                  <a:extLst>
                    <a:ext uri="{9D8B030D-6E8A-4147-A177-3AD203B41FA5}">
                      <a16:colId xmlns:a16="http://schemas.microsoft.com/office/drawing/2014/main" val="1525539265"/>
                    </a:ext>
                  </a:extLst>
                </a:gridCol>
                <a:gridCol w="1006619">
                  <a:extLst>
                    <a:ext uri="{9D8B030D-6E8A-4147-A177-3AD203B41FA5}">
                      <a16:colId xmlns:a16="http://schemas.microsoft.com/office/drawing/2014/main" val="542290602"/>
                    </a:ext>
                  </a:extLst>
                </a:gridCol>
                <a:gridCol w="1006619">
                  <a:extLst>
                    <a:ext uri="{9D8B030D-6E8A-4147-A177-3AD203B41FA5}">
                      <a16:colId xmlns:a16="http://schemas.microsoft.com/office/drawing/2014/main" val="3140815709"/>
                    </a:ext>
                  </a:extLst>
                </a:gridCol>
                <a:gridCol w="1006619">
                  <a:extLst>
                    <a:ext uri="{9D8B030D-6E8A-4147-A177-3AD203B41FA5}">
                      <a16:colId xmlns:a16="http://schemas.microsoft.com/office/drawing/2014/main" val="3449585670"/>
                    </a:ext>
                  </a:extLst>
                </a:gridCol>
                <a:gridCol w="1006619">
                  <a:extLst>
                    <a:ext uri="{9D8B030D-6E8A-4147-A177-3AD203B41FA5}">
                      <a16:colId xmlns:a16="http://schemas.microsoft.com/office/drawing/2014/main" val="2319176073"/>
                    </a:ext>
                  </a:extLst>
                </a:gridCol>
                <a:gridCol w="1006619">
                  <a:extLst>
                    <a:ext uri="{9D8B030D-6E8A-4147-A177-3AD203B41FA5}">
                      <a16:colId xmlns:a16="http://schemas.microsoft.com/office/drawing/2014/main" val="1027734015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r"/>
                      <a:r>
                        <a:rPr lang="en-SI" sz="2400" b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2024</a:t>
                      </a:r>
                      <a:endParaRPr lang="en-SI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SI" sz="2400" b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2025</a:t>
                      </a:r>
                      <a:endParaRPr lang="en-SI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SI" sz="2400" b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2026</a:t>
                      </a:r>
                      <a:endParaRPr lang="en-SI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SI" sz="2400" b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2027</a:t>
                      </a:r>
                      <a:endParaRPr lang="en-SI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SI" sz="2400" b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2028</a:t>
                      </a:r>
                      <a:endParaRPr lang="en-SI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SI" sz="2400" b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2029</a:t>
                      </a:r>
                      <a:endParaRPr lang="en-SI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SI" sz="2400" b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2030</a:t>
                      </a:r>
                      <a:endParaRPr lang="en-SI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SI" sz="240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  <a:endParaRPr lang="en-SI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/>
                </a:tc>
                <a:tc gridSpan="3">
                  <a:txBody>
                    <a:bodyPr/>
                    <a:lstStyle/>
                    <a:p>
                      <a:r>
                        <a:rPr lang="sl-SI" sz="2400" b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Zmanjšanje vsako leto</a:t>
                      </a:r>
                      <a:endParaRPr lang="sl-SI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752973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/>
                      <a:r>
                        <a:rPr lang="en-SI" sz="240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89%</a:t>
                      </a:r>
                      <a:endParaRPr lang="en-SI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SI" sz="240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79%</a:t>
                      </a:r>
                      <a:endParaRPr lang="en-SI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SI" sz="240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70%</a:t>
                      </a:r>
                      <a:endParaRPr lang="en-SI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SI" sz="240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63%</a:t>
                      </a:r>
                      <a:endParaRPr lang="en-SI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SI" sz="240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56%</a:t>
                      </a:r>
                      <a:endParaRPr lang="en-SI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SI" sz="240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50%</a:t>
                      </a:r>
                      <a:endParaRPr lang="en-SI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SI" sz="240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44%</a:t>
                      </a:r>
                      <a:endParaRPr lang="en-SI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SI" sz="240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  <a:endParaRPr lang="en-SI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SI" sz="24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11%</a:t>
                      </a:r>
                      <a:endParaRPr lang="en-SI" sz="24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SI" sz="240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  <a:endParaRPr lang="en-SI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SI" sz="240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  <a:endParaRPr lang="en-SI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6135654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/>
                      <a:r>
                        <a:rPr lang="en-SI" sz="240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90%</a:t>
                      </a:r>
                      <a:endParaRPr lang="en-SI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SI" sz="240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81%</a:t>
                      </a:r>
                      <a:endParaRPr lang="en-SI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SI" sz="240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73%</a:t>
                      </a:r>
                      <a:endParaRPr lang="en-SI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SI" sz="240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66%</a:t>
                      </a:r>
                      <a:endParaRPr lang="en-SI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SI" sz="240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59%</a:t>
                      </a:r>
                      <a:endParaRPr lang="en-SI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SI" sz="240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53%</a:t>
                      </a:r>
                      <a:endParaRPr lang="en-SI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SI" sz="240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48%</a:t>
                      </a:r>
                      <a:endParaRPr lang="en-SI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SI" sz="240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  <a:endParaRPr lang="en-SI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SI" sz="240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10%</a:t>
                      </a:r>
                      <a:endParaRPr lang="en-SI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SI" sz="240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  <a:endParaRPr lang="en-SI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SI" sz="240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  <a:endParaRPr lang="en-SI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310490521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/>
                      <a:r>
                        <a:rPr lang="en-SI" sz="240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92%</a:t>
                      </a:r>
                      <a:endParaRPr lang="en-SI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SI" sz="240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85%</a:t>
                      </a:r>
                      <a:endParaRPr lang="en-SI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SI" sz="240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78%</a:t>
                      </a:r>
                      <a:endParaRPr lang="en-SI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SI" sz="240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72%</a:t>
                      </a:r>
                      <a:endParaRPr lang="en-SI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SI" sz="240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66%</a:t>
                      </a:r>
                      <a:endParaRPr lang="en-SI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SI" sz="240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61%</a:t>
                      </a:r>
                      <a:endParaRPr lang="en-SI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SI" sz="240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56%</a:t>
                      </a:r>
                      <a:endParaRPr lang="en-SI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SI" sz="240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  <a:endParaRPr lang="en-SI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SI" sz="24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8%</a:t>
                      </a:r>
                      <a:endParaRPr lang="en-SI" sz="24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SI" sz="240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  <a:endParaRPr lang="en-SI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SI" sz="240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  <a:endParaRPr lang="en-SI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68577737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endParaRPr lang="sl-SI" sz="24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SI" sz="240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85%</a:t>
                      </a:r>
                      <a:endParaRPr lang="en-SI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SI" sz="240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73%</a:t>
                      </a:r>
                      <a:endParaRPr lang="en-SI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SI" sz="240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62%</a:t>
                      </a:r>
                      <a:endParaRPr lang="en-SI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SI" sz="240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53%</a:t>
                      </a:r>
                      <a:endParaRPr lang="en-SI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SI" sz="240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45%</a:t>
                      </a:r>
                      <a:endParaRPr lang="en-SI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SI" sz="240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  <a:endParaRPr lang="en-SI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SI" sz="240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  <a:endParaRPr lang="en-SI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SI" sz="24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15%</a:t>
                      </a:r>
                      <a:endParaRPr lang="en-SI" sz="24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SI" sz="240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  <a:endParaRPr lang="en-SI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SI" sz="240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  <a:endParaRPr lang="en-SI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46796330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/>
                      <a:r>
                        <a:rPr lang="en-SI" sz="24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             1</a:t>
                      </a:r>
                      <a:endParaRPr lang="en-SI" sz="24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SI" sz="240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             2</a:t>
                      </a:r>
                      <a:endParaRPr lang="en-SI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SI" sz="240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             3</a:t>
                      </a:r>
                      <a:endParaRPr lang="en-SI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SI" sz="240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             4</a:t>
                      </a:r>
                      <a:endParaRPr lang="en-SI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SI" sz="240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             5</a:t>
                      </a:r>
                      <a:endParaRPr lang="en-SI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SI" sz="240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             6</a:t>
                      </a:r>
                      <a:endParaRPr lang="en-SI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SI" sz="240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             7</a:t>
                      </a:r>
                      <a:endParaRPr lang="en-SI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SI" sz="24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  <a:endParaRPr lang="en-SI" sz="24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SI" sz="24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  <a:endParaRPr lang="en-SI" sz="24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SI" sz="240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  <a:endParaRPr lang="en-SI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SI" sz="24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  <a:endParaRPr lang="en-SI" sz="24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228195956"/>
                  </a:ext>
                </a:extLst>
              </a:tr>
            </a:tbl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6EB39F0-23A4-A9FA-B177-306BA68EB451}"/>
              </a:ext>
            </a:extLst>
          </p:cNvPr>
          <p:cNvSpPr txBox="1">
            <a:spLocks/>
          </p:cNvSpPr>
          <p:nvPr/>
        </p:nvSpPr>
        <p:spPr>
          <a:xfrm>
            <a:off x="648809" y="284993"/>
            <a:ext cx="7759385" cy="2709153"/>
          </a:xfrm>
          <a:prstGeom prst="rect">
            <a:avLst/>
          </a:prstGeom>
        </p:spPr>
        <p:txBody>
          <a:bodyPr vert="horz" lIns="60960" tIns="60960" rIns="60960" bIns="60960" rtlCol="0">
            <a:normAutofit/>
          </a:bodyPr>
          <a:lstStyle>
            <a:lvl1pPr marL="68580" indent="-68580" algn="l" defTabSz="6858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8882" indent="-10287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Wingdings 3" pitchFamily="18" charset="2"/>
              <a:buChar char="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36042" indent="-10287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Wingdings 3" pitchFamily="18" charset="2"/>
              <a:buChar char="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45770" indent="-10287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Wingdings 3" pitchFamily="18" charset="2"/>
              <a:buChar char="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82930" indent="-10287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Wingdings 3" pitchFamily="18" charset="2"/>
              <a:buChar char="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85800" indent="-10287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Wingdings 3" pitchFamily="18" charset="2"/>
              <a:buChar char="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5528" indent="-10287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Wingdings 3" pitchFamily="18" charset="2"/>
              <a:buChar char="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2114" indent="-10287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Wingdings 3" pitchFamily="18" charset="2"/>
              <a:buChar char="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21842" indent="-10287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Wingdings 3" pitchFamily="18" charset="2"/>
              <a:buChar char="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>
                  <a:lumMod val="60000"/>
                  <a:lumOff val="40000"/>
                </a:schemeClr>
              </a:buClr>
            </a:pPr>
            <a:r>
              <a:rPr lang="sl-SI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Koliko % letno (od 2025 do 2030) bi morali zmanjšati emisije na ravni EU, da dosežemo cilj 55%?</a:t>
            </a:r>
          </a:p>
        </p:txBody>
      </p:sp>
    </p:spTree>
    <p:extLst>
      <p:ext uri="{BB962C8B-B14F-4D97-AF65-F5344CB8AC3E}">
        <p14:creationId xmlns:p14="http://schemas.microsoft.com/office/powerpoint/2010/main" val="281661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1A0442-3E22-339E-0F79-F5AB960263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820" r="12682"/>
          <a:stretch/>
        </p:blipFill>
        <p:spPr>
          <a:xfrm>
            <a:off x="4757738" y="0"/>
            <a:ext cx="743426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4612A6-338D-06CA-3A9C-5D15E040520B}"/>
              </a:ext>
            </a:extLst>
          </p:cNvPr>
          <p:cNvSpPr txBox="1"/>
          <p:nvPr/>
        </p:nvSpPr>
        <p:spPr>
          <a:xfrm>
            <a:off x="192881" y="1248439"/>
            <a:ext cx="5353101" cy="1241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3733" b="1" dirty="0">
                <a:solidFill>
                  <a:schemeClr val="accent6">
                    <a:lumMod val="75000"/>
                  </a:schemeClr>
                </a:solidFill>
                <a:latin typeface="Oswald" panose="00000500000000000000" pitchFamily="2" charset="-18"/>
              </a:rPr>
              <a:t>Akcijski načrt EU za </a:t>
            </a:r>
          </a:p>
          <a:p>
            <a:pPr algn="l"/>
            <a:r>
              <a:rPr lang="pl-PL" sz="3733" b="1" dirty="0">
                <a:solidFill>
                  <a:schemeClr val="accent6">
                    <a:lumMod val="75000"/>
                  </a:schemeClr>
                </a:solidFill>
                <a:latin typeface="Oswald" panose="00000500000000000000" pitchFamily="2" charset="-18"/>
              </a:rPr>
              <a:t>krožno gospodarstvo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ACCD07-C744-128C-B488-C039D0D64AFF}"/>
              </a:ext>
            </a:extLst>
          </p:cNvPr>
          <p:cNvSpPr txBox="1"/>
          <p:nvPr/>
        </p:nvSpPr>
        <p:spPr>
          <a:xfrm>
            <a:off x="5046136" y="1420669"/>
            <a:ext cx="7010286" cy="452431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LID4096"/>
            </a:defPPr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sl-SI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Uredba o okoljsko primerni zasnovi – ESPR (2024)</a:t>
            </a:r>
            <a:endParaRPr lang="sl-SI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sl-SI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trajnostni izdelki kot norma : ponovna uporaba, nadgradnja in popravila; energijska učinkovitost in gospodarna raba virov; vsebnost recikliranih materialov, ponovna izdelava in recikliranje;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sl-SI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digitalni potni list za izdelke: </a:t>
            </a: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 o okoljski trajnostnost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sl-SI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plastika:  ponovna uporaba embalaže; mikroplastika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sl-SI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tekstil: recikliranje, manj porabe vode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sl-SI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elektronika: popravila, enoten polnilnik, odpadki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sl-SI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prehranska ind.: 50% manj pesticidov, 25% površin za eko kmetijstvo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sl-SI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...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B95875-549E-2338-04CD-B0A91BEC7712}"/>
              </a:ext>
            </a:extLst>
          </p:cNvPr>
          <p:cNvSpPr txBox="1"/>
          <p:nvPr/>
        </p:nvSpPr>
        <p:spPr>
          <a:xfrm>
            <a:off x="135578" y="2541094"/>
            <a:ext cx="4142071" cy="173348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sl-SI" sz="2133" dirty="0">
                <a:solidFill>
                  <a:srgbClr val="111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Ukrepi za </a:t>
            </a:r>
            <a:r>
              <a:rPr lang="sl-SI" sz="2133" b="1" dirty="0">
                <a:solidFill>
                  <a:srgbClr val="111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celotni ŽCI</a:t>
            </a:r>
            <a:r>
              <a:rPr lang="sl-SI" sz="2133" dirty="0">
                <a:solidFill>
                  <a:srgbClr val="111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r>
              <a:rPr lang="sl-SI" sz="2133" b="1" dirty="0">
                <a:solidFill>
                  <a:srgbClr val="111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Zasnova in proizvodnja za krožnost: </a:t>
            </a:r>
            <a:r>
              <a:rPr lang="sl-SI" sz="2133" dirty="0">
                <a:solidFill>
                  <a:srgbClr val="111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uporabljeni viri se čim dalje obdržijo v gospodarstvu EU. </a:t>
            </a:r>
            <a:endParaRPr lang="en-GB" sz="2133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Pravokotnik 3">
            <a:extLst>
              <a:ext uri="{FF2B5EF4-FFF2-40B4-BE49-F238E27FC236}">
                <a16:creationId xmlns:a16="http://schemas.microsoft.com/office/drawing/2014/main" id="{35065211-1713-386F-3766-29BB009CFCA6}"/>
              </a:ext>
            </a:extLst>
          </p:cNvPr>
          <p:cNvSpPr/>
          <p:nvPr/>
        </p:nvSpPr>
        <p:spPr>
          <a:xfrm>
            <a:off x="4450423" y="0"/>
            <a:ext cx="200152" cy="6858000"/>
          </a:xfrm>
          <a:prstGeom prst="rect">
            <a:avLst/>
          </a:prstGeom>
          <a:solidFill>
            <a:srgbClr val="91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260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CPZ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64889"/>
      </a:accent1>
      <a:accent2>
        <a:srgbClr val="085E73"/>
      </a:accent2>
      <a:accent3>
        <a:srgbClr val="A5A5A5"/>
      </a:accent3>
      <a:accent4>
        <a:srgbClr val="72AE42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PPZ PPT TEMPLATe" id="{B102AA58-3235-5B46-8158-EC11E35EB53B}" vid="{DB587E2D-4E1B-C742-A340-40C74C5624E8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3106</TotalTime>
  <Words>2752</Words>
  <Application>Microsoft Office PowerPoint</Application>
  <PresentationFormat>Širokozaslonsko</PresentationFormat>
  <Paragraphs>542</Paragraphs>
  <Slides>54</Slides>
  <Notes>43</Notes>
  <HiddenSlides>0</HiddenSlides>
  <MMClips>0</MMClips>
  <ScaleCrop>false</ScaleCrop>
  <HeadingPairs>
    <vt:vector size="8" baseType="variant">
      <vt:variant>
        <vt:lpstr>Uporabljene pisave</vt:lpstr>
      </vt:variant>
      <vt:variant>
        <vt:i4>7</vt:i4>
      </vt:variant>
      <vt:variant>
        <vt:lpstr>Tema</vt:lpstr>
      </vt:variant>
      <vt:variant>
        <vt:i4>1</vt:i4>
      </vt:variant>
      <vt:variant>
        <vt:lpstr>Vdelani OLE strežniki</vt:lpstr>
      </vt:variant>
      <vt:variant>
        <vt:i4>1</vt:i4>
      </vt:variant>
      <vt:variant>
        <vt:lpstr>Naslovi diapozitivov</vt:lpstr>
      </vt:variant>
      <vt:variant>
        <vt:i4>54</vt:i4>
      </vt:variant>
    </vt:vector>
  </HeadingPairs>
  <TitlesOfParts>
    <vt:vector size="63" baseType="lpstr">
      <vt:lpstr>Raleway</vt:lpstr>
      <vt:lpstr>Wingdings</vt:lpstr>
      <vt:lpstr>Oswald</vt:lpstr>
      <vt:lpstr>Source Sans</vt:lpstr>
      <vt:lpstr>Arial</vt:lpstr>
      <vt:lpstr>Open Sans</vt:lpstr>
      <vt:lpstr>Calibri</vt:lpstr>
      <vt:lpstr>Office Theme</vt:lpstr>
      <vt:lpstr>Worksheet</vt:lpstr>
      <vt:lpstr>Kraticam dajmo vsebino</vt:lpstr>
      <vt:lpstr>PowerPointova predstavitev</vt:lpstr>
      <vt:lpstr>PowerPointova predstavitev</vt:lpstr>
      <vt:lpstr>SUVERENO O TRAJNOSTI 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Priprava matrike dvojne bistvenosti</vt:lpstr>
      <vt:lpstr>Kako določiti ključne deležnike?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174</dc:creator>
  <cp:lastModifiedBy>Sonja Klopčič</cp:lastModifiedBy>
  <cp:revision>35</cp:revision>
  <dcterms:created xsi:type="dcterms:W3CDTF">2023-08-23T11:02:40Z</dcterms:created>
  <dcterms:modified xsi:type="dcterms:W3CDTF">2024-09-06T06:14:17Z</dcterms:modified>
</cp:coreProperties>
</file>